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3" r:id="rId3"/>
    <p:sldId id="264" r:id="rId4"/>
    <p:sldId id="266" r:id="rId5"/>
    <p:sldId id="258" r:id="rId6"/>
    <p:sldId id="260" r:id="rId7"/>
    <p:sldId id="261" r:id="rId8"/>
    <p:sldId id="259" r:id="rId9"/>
    <p:sldId id="265" r:id="rId10"/>
    <p:sldId id="267" r:id="rId11"/>
    <p:sldId id="270" r:id="rId12"/>
    <p:sldId id="272" r:id="rId13"/>
    <p:sldId id="273" r:id="rId14"/>
    <p:sldId id="274" r:id="rId15"/>
    <p:sldId id="269" r:id="rId16"/>
    <p:sldId id="271" r:id="rId17"/>
    <p:sldId id="275" r:id="rId18"/>
    <p:sldId id="276" r:id="rId19"/>
    <p:sldId id="283" r:id="rId20"/>
    <p:sldId id="277" r:id="rId21"/>
    <p:sldId id="278" r:id="rId22"/>
    <p:sldId id="279" r:id="rId23"/>
    <p:sldId id="280" r:id="rId24"/>
    <p:sldId id="286" r:id="rId25"/>
    <p:sldId id="262" r:id="rId26"/>
    <p:sldId id="282" r:id="rId27"/>
    <p:sldId id="285" r:id="rId28"/>
    <p:sldId id="268" r:id="rId29"/>
    <p:sldId id="287" r:id="rId30"/>
    <p:sldId id="284" r:id="rId31"/>
    <p:sldId id="281" r:id="rId3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119"/>
    <a:srgbClr val="2E0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416" autoAdjust="0"/>
  </p:normalViewPr>
  <p:slideViewPr>
    <p:cSldViewPr snapToGrid="0">
      <p:cViewPr>
        <p:scale>
          <a:sx n="57" d="100"/>
          <a:sy n="57" d="100"/>
        </p:scale>
        <p:origin x="-3768" y="-79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972" y="-102"/>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970938" y="1"/>
            <a:ext cx="3037840" cy="464820"/>
          </a:xfrm>
          <a:prstGeom prst="rect">
            <a:avLst/>
          </a:prstGeom>
        </p:spPr>
        <p:txBody>
          <a:bodyPr vert="horz" lIns="91440" tIns="45720" rIns="91440" bIns="45720" rtlCol="0"/>
          <a:lstStyle>
            <a:lvl1pPr algn="r">
              <a:defRPr sz="1200"/>
            </a:lvl1pPr>
          </a:lstStyle>
          <a:p>
            <a:fld id="{C3FFB00F-71F1-47E1-8C1F-09703D65B245}" type="datetimeFigureOut">
              <a:rPr lang="en-AU" smtClean="0"/>
              <a:t>13/09/2021</a:t>
            </a:fld>
            <a:endParaRPr lang="en-AU"/>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238DCF8-8001-49F7-9F03-E73482FF8009}" type="slidenum">
              <a:rPr lang="en-AU" smtClean="0"/>
              <a:t>‹#›</a:t>
            </a:fld>
            <a:endParaRPr lang="en-AU"/>
          </a:p>
        </p:txBody>
      </p:sp>
    </p:spTree>
    <p:extLst>
      <p:ext uri="{BB962C8B-B14F-4D97-AF65-F5344CB8AC3E}">
        <p14:creationId xmlns:p14="http://schemas.microsoft.com/office/powerpoint/2010/main" val="264254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0AFFF8CA-E1F5-46AA-846B-764310C7390D}" type="datetimeFigureOut">
              <a:rPr lang="en-AU" smtClean="0"/>
              <a:t>13/09/2021</a:t>
            </a:fld>
            <a:endParaRPr lang="en-AU"/>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B421E9D-3189-486C-AF89-2C4CB8201820}" type="slidenum">
              <a:rPr lang="en-AU" smtClean="0"/>
              <a:t>‹#›</a:t>
            </a:fld>
            <a:endParaRPr lang="en-AU"/>
          </a:p>
        </p:txBody>
      </p:sp>
    </p:spTree>
    <p:extLst>
      <p:ext uri="{BB962C8B-B14F-4D97-AF65-F5344CB8AC3E}">
        <p14:creationId xmlns:p14="http://schemas.microsoft.com/office/powerpoint/2010/main" val="424488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endParaRPr lang="en-AU" dirty="0" smtClean="0"/>
          </a:p>
          <a:p>
            <a:r>
              <a:rPr lang="en-AU" dirty="0" smtClean="0"/>
              <a:t>Thank</a:t>
            </a:r>
            <a:r>
              <a:rPr lang="en-AU" baseline="0" dirty="0" smtClean="0"/>
              <a:t> you for joining us today at Wide Bay Trauma Assist to engage in learning about Protective Behaviours, My Body My Rules!</a:t>
            </a:r>
          </a:p>
          <a:p>
            <a:endParaRPr lang="en-AU" baseline="0" dirty="0" smtClean="0"/>
          </a:p>
          <a:p>
            <a:r>
              <a:rPr lang="en-AU" baseline="0" dirty="0" smtClean="0"/>
              <a:t>Before we start we would like to </a:t>
            </a:r>
            <a:r>
              <a:rPr lang="en-AU" sz="1200" b="0" i="0" kern="1200" dirty="0" smtClean="0">
                <a:solidFill>
                  <a:schemeClr val="tx1"/>
                </a:solidFill>
                <a:effectLst/>
                <a:latin typeface="+mn-lt"/>
                <a:ea typeface="+mn-ea"/>
                <a:cs typeface="+mn-cs"/>
              </a:rPr>
              <a:t>acknowledge the Traditional Owners of country throughout Australia and the land we meet on today belonging</a:t>
            </a:r>
            <a:r>
              <a:rPr lang="en-AU" sz="1200" b="0" i="0" kern="1200" baseline="0" dirty="0" smtClean="0">
                <a:solidFill>
                  <a:schemeClr val="tx1"/>
                </a:solidFill>
                <a:effectLst/>
                <a:latin typeface="+mn-lt"/>
                <a:ea typeface="+mn-ea"/>
                <a:cs typeface="+mn-cs"/>
              </a:rPr>
              <a:t> to the local </a:t>
            </a:r>
            <a:r>
              <a:rPr lang="en-AU" sz="1200" b="0" i="0" kern="1200" baseline="0" dirty="0" err="1" smtClean="0">
                <a:solidFill>
                  <a:schemeClr val="tx1"/>
                </a:solidFill>
                <a:effectLst/>
                <a:latin typeface="+mn-lt"/>
                <a:ea typeface="+mn-ea"/>
                <a:cs typeface="+mn-cs"/>
              </a:rPr>
              <a:t>Butchalla</a:t>
            </a:r>
            <a:r>
              <a:rPr lang="en-AU" sz="1200" b="0" i="0" kern="1200" baseline="0" dirty="0" smtClean="0">
                <a:solidFill>
                  <a:schemeClr val="tx1"/>
                </a:solidFill>
                <a:effectLst/>
                <a:latin typeface="+mn-lt"/>
                <a:ea typeface="+mn-ea"/>
                <a:cs typeface="+mn-cs"/>
              </a:rPr>
              <a:t> people, we</a:t>
            </a:r>
            <a:r>
              <a:rPr lang="en-AU" sz="1200" b="0" i="0" kern="1200" dirty="0" smtClean="0">
                <a:solidFill>
                  <a:schemeClr val="tx1"/>
                </a:solidFill>
                <a:effectLst/>
                <a:latin typeface="+mn-lt"/>
                <a:ea typeface="+mn-ea"/>
                <a:cs typeface="+mn-cs"/>
              </a:rPr>
              <a:t> recognise their continuing connection to land, waters and culture. We pay our respects to their Elders past, present and emerging.</a:t>
            </a:r>
          </a:p>
          <a:p>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421E9D-3189-486C-AF89-2C4CB8201820}" type="slidenum">
              <a:rPr lang="en-AU" smtClean="0"/>
              <a:t>1</a:t>
            </a:fld>
            <a:endParaRPr lang="en-AU"/>
          </a:p>
        </p:txBody>
      </p:sp>
    </p:spTree>
    <p:extLst>
      <p:ext uri="{BB962C8B-B14F-4D97-AF65-F5344CB8AC3E}">
        <p14:creationId xmlns:p14="http://schemas.microsoft.com/office/powerpoint/2010/main" val="171137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Watch</a:t>
            </a:r>
            <a:r>
              <a:rPr lang="en-AU" baseline="0" dirty="0" smtClean="0"/>
              <a:t> kids consent video</a:t>
            </a:r>
          </a:p>
          <a:p>
            <a:r>
              <a:rPr lang="en-AU" baseline="0" dirty="0" smtClean="0"/>
              <a:t>Ask the children to talk about what they feel comfortable with. Ask them to discuss what they could do instead of a kiss or a hug</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10</a:t>
            </a:fld>
            <a:endParaRPr lang="en-AU"/>
          </a:p>
        </p:txBody>
      </p:sp>
    </p:spTree>
    <p:extLst>
      <p:ext uri="{BB962C8B-B14F-4D97-AF65-F5344CB8AC3E}">
        <p14:creationId xmlns:p14="http://schemas.microsoft.com/office/powerpoint/2010/main" val="347784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Print this page</a:t>
            </a:r>
            <a:r>
              <a:rPr lang="en-AU" baseline="0" dirty="0" smtClean="0"/>
              <a:t> for booklet </a:t>
            </a:r>
            <a:endParaRPr lang="en-AU" dirty="0" smtClean="0"/>
          </a:p>
          <a:p>
            <a:r>
              <a:rPr lang="en-AU" dirty="0" smtClean="0"/>
              <a:t>When I am</a:t>
            </a:r>
            <a:r>
              <a:rPr lang="en-AU" baseline="0" dirty="0" smtClean="0"/>
              <a:t> happy I feel …</a:t>
            </a:r>
          </a:p>
          <a:p>
            <a:r>
              <a:rPr lang="en-AU" baseline="0" dirty="0" smtClean="0"/>
              <a:t>Ask group to discuss how they know they are happy &amp; how &amp; where they feel that in there body….</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11</a:t>
            </a:fld>
            <a:endParaRPr lang="en-AU"/>
          </a:p>
        </p:txBody>
      </p:sp>
    </p:spTree>
    <p:extLst>
      <p:ext uri="{BB962C8B-B14F-4D97-AF65-F5344CB8AC3E}">
        <p14:creationId xmlns:p14="http://schemas.microsoft.com/office/powerpoint/2010/main" val="81425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12</a:t>
            </a:fld>
            <a:endParaRPr lang="en-AU"/>
          </a:p>
        </p:txBody>
      </p:sp>
    </p:spTree>
    <p:extLst>
      <p:ext uri="{BB962C8B-B14F-4D97-AF65-F5344CB8AC3E}">
        <p14:creationId xmlns:p14="http://schemas.microsoft.com/office/powerpoint/2010/main" val="1700078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13</a:t>
            </a:fld>
            <a:endParaRPr lang="en-AU"/>
          </a:p>
        </p:txBody>
      </p:sp>
    </p:spTree>
    <p:extLst>
      <p:ext uri="{BB962C8B-B14F-4D97-AF65-F5344CB8AC3E}">
        <p14:creationId xmlns:p14="http://schemas.microsoft.com/office/powerpoint/2010/main" val="297836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homework – children can bring this back next week</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14</a:t>
            </a:fld>
            <a:endParaRPr lang="en-AU"/>
          </a:p>
        </p:txBody>
      </p:sp>
    </p:spTree>
    <p:extLst>
      <p:ext uri="{BB962C8B-B14F-4D97-AF65-F5344CB8AC3E}">
        <p14:creationId xmlns:p14="http://schemas.microsoft.com/office/powerpoint/2010/main" val="91758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15</a:t>
            </a:fld>
            <a:endParaRPr lang="en-AU"/>
          </a:p>
        </p:txBody>
      </p:sp>
    </p:spTree>
    <p:extLst>
      <p:ext uri="{BB962C8B-B14F-4D97-AF65-F5344CB8AC3E}">
        <p14:creationId xmlns:p14="http://schemas.microsoft.com/office/powerpoint/2010/main" val="329086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16</a:t>
            </a:fld>
            <a:endParaRPr lang="en-AU"/>
          </a:p>
        </p:txBody>
      </p:sp>
    </p:spTree>
    <p:extLst>
      <p:ext uri="{BB962C8B-B14F-4D97-AF65-F5344CB8AC3E}">
        <p14:creationId xmlns:p14="http://schemas.microsoft.com/office/powerpoint/2010/main" val="3261406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are all born with the right to feel safe all of the time, this is a natural human right and should apply to all people regardless of their age, if they are boys or girls and the colour of their skin</a:t>
            </a:r>
            <a:endParaRPr lang="en-AU" dirty="0" smtClean="0"/>
          </a:p>
          <a:p>
            <a:endParaRPr lang="en-AU" dirty="0" smtClean="0"/>
          </a:p>
          <a:p>
            <a:r>
              <a:rPr lang="en-AU" dirty="0" smtClean="0"/>
              <a:t>Does anyone know what we mean when we use the words – protective behaviours?</a:t>
            </a:r>
          </a:p>
          <a:p>
            <a:r>
              <a:rPr lang="en-AU" dirty="0" smtClean="0"/>
              <a:t>Protective Behaviours</a:t>
            </a:r>
            <a:r>
              <a:rPr lang="en-AU" baseline="0" dirty="0" smtClean="0"/>
              <a:t> are life skills we learn which we use to keep ourselves safe. We are not born knowing these skills but we can learn them, it is important that we develop these skills and learn to recognise when we feel safe or unsafe and what we can do about it.</a:t>
            </a:r>
          </a:p>
        </p:txBody>
      </p:sp>
      <p:sp>
        <p:nvSpPr>
          <p:cNvPr id="4" name="Slide Number Placeholder 3"/>
          <p:cNvSpPr>
            <a:spLocks noGrp="1"/>
          </p:cNvSpPr>
          <p:nvPr>
            <p:ph type="sldNum" sz="quarter" idx="10"/>
          </p:nvPr>
        </p:nvSpPr>
        <p:spPr/>
        <p:txBody>
          <a:bodyPr/>
          <a:lstStyle/>
          <a:p>
            <a:fld id="{5B421E9D-3189-486C-AF89-2C4CB8201820}" type="slidenum">
              <a:rPr lang="en-AU" smtClean="0"/>
              <a:t>20</a:t>
            </a:fld>
            <a:endParaRPr lang="en-AU"/>
          </a:p>
        </p:txBody>
      </p:sp>
    </p:spTree>
    <p:extLst>
      <p:ext uri="{BB962C8B-B14F-4D97-AF65-F5344CB8AC3E}">
        <p14:creationId xmlns:p14="http://schemas.microsoft.com/office/powerpoint/2010/main" val="82826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25</a:t>
            </a:fld>
            <a:endParaRPr lang="en-AU"/>
          </a:p>
        </p:txBody>
      </p:sp>
    </p:spTree>
    <p:extLst>
      <p:ext uri="{BB962C8B-B14F-4D97-AF65-F5344CB8AC3E}">
        <p14:creationId xmlns:p14="http://schemas.microsoft.com/office/powerpoint/2010/main" val="75385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Ask participants to draw a picture of themselves &amp; complete</a:t>
            </a:r>
            <a:r>
              <a:rPr lang="en-AU" baseline="0" dirty="0" smtClean="0"/>
              <a:t> the details. (print this for book)</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27</a:t>
            </a:fld>
            <a:endParaRPr lang="en-AU"/>
          </a:p>
        </p:txBody>
      </p:sp>
    </p:spTree>
    <p:extLst>
      <p:ext uri="{BB962C8B-B14F-4D97-AF65-F5344CB8AC3E}">
        <p14:creationId xmlns:p14="http://schemas.microsoft.com/office/powerpoint/2010/main" val="142716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We are</a:t>
            </a:r>
            <a:r>
              <a:rPr lang="en-AU" baseline="0" dirty="0" smtClean="0"/>
              <a:t> going to break these areas down over 3 weeks</a:t>
            </a:r>
          </a:p>
          <a:p>
            <a:endParaRPr lang="en-AU" dirty="0" smtClean="0"/>
          </a:p>
        </p:txBody>
      </p:sp>
      <p:sp>
        <p:nvSpPr>
          <p:cNvPr id="4" name="Slide Number Placeholder 3"/>
          <p:cNvSpPr>
            <a:spLocks noGrp="1"/>
          </p:cNvSpPr>
          <p:nvPr>
            <p:ph type="sldNum" sz="quarter" idx="10"/>
          </p:nvPr>
        </p:nvSpPr>
        <p:spPr/>
        <p:txBody>
          <a:bodyPr/>
          <a:lstStyle/>
          <a:p>
            <a:fld id="{5B421E9D-3189-486C-AF89-2C4CB8201820}" type="slidenum">
              <a:rPr lang="en-AU" smtClean="0"/>
              <a:t>2</a:t>
            </a:fld>
            <a:endParaRPr lang="en-AU"/>
          </a:p>
        </p:txBody>
      </p:sp>
    </p:spTree>
    <p:extLst>
      <p:ext uri="{BB962C8B-B14F-4D97-AF65-F5344CB8AC3E}">
        <p14:creationId xmlns:p14="http://schemas.microsoft.com/office/powerpoint/2010/main" val="1711374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28</a:t>
            </a:fld>
            <a:endParaRPr lang="en-AU"/>
          </a:p>
        </p:txBody>
      </p:sp>
    </p:spTree>
    <p:extLst>
      <p:ext uri="{BB962C8B-B14F-4D97-AF65-F5344CB8AC3E}">
        <p14:creationId xmlns:p14="http://schemas.microsoft.com/office/powerpoint/2010/main" val="219213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Discuss</a:t>
            </a:r>
            <a:r>
              <a:rPr lang="en-AU" sz="1200" b="0" i="0" kern="1200" baseline="0" dirty="0" smtClean="0">
                <a:solidFill>
                  <a:schemeClr val="tx1"/>
                </a:solidFill>
                <a:effectLst/>
                <a:latin typeface="+mn-lt"/>
                <a:ea typeface="+mn-ea"/>
                <a:cs typeface="+mn-cs"/>
              </a:rPr>
              <a:t> consent &amp; confidentiality – ensure everyone understands what this means</a:t>
            </a:r>
          </a:p>
          <a:p>
            <a:r>
              <a:rPr lang="en-AU" sz="1200" b="0" i="0" kern="1200" baseline="0" dirty="0" smtClean="0">
                <a:solidFill>
                  <a:schemeClr val="tx1"/>
                </a:solidFill>
                <a:effectLst/>
                <a:latin typeface="+mn-lt"/>
                <a:ea typeface="+mn-ea"/>
                <a:cs typeface="+mn-cs"/>
              </a:rPr>
              <a:t>Group Rules ( draw them up on butcher paper/board if people want to add more)</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5B421E9D-3189-486C-AF89-2C4CB8201820}" type="slidenum">
              <a:rPr lang="en-AU" smtClean="0"/>
              <a:t>3</a:t>
            </a:fld>
            <a:endParaRPr lang="en-AU"/>
          </a:p>
        </p:txBody>
      </p:sp>
    </p:spTree>
    <p:extLst>
      <p:ext uri="{BB962C8B-B14F-4D97-AF65-F5344CB8AC3E}">
        <p14:creationId xmlns:p14="http://schemas.microsoft.com/office/powerpoint/2010/main" val="1256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Ask participants to draw a picture of themselves &amp; complete</a:t>
            </a:r>
            <a:r>
              <a:rPr lang="en-AU" baseline="0" dirty="0" smtClean="0"/>
              <a:t> the details. (print this for book)</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4</a:t>
            </a:fld>
            <a:endParaRPr lang="en-AU"/>
          </a:p>
        </p:txBody>
      </p:sp>
    </p:spTree>
    <p:extLst>
      <p:ext uri="{BB962C8B-B14F-4D97-AF65-F5344CB8AC3E}">
        <p14:creationId xmlns:p14="http://schemas.microsoft.com/office/powerpoint/2010/main" val="142716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are all born with the right to feel safe all of the time, this is a natural human right and should apply to all people regardless of their age, if they are boys or girls and the colour of their skin</a:t>
            </a:r>
            <a:endParaRPr lang="en-AU" dirty="0" smtClean="0"/>
          </a:p>
          <a:p>
            <a:endParaRPr lang="en-AU" dirty="0" smtClean="0"/>
          </a:p>
          <a:p>
            <a:r>
              <a:rPr lang="en-AU" dirty="0" smtClean="0"/>
              <a:t>Does anyone know what we mean when we use the words – protective behaviours?</a:t>
            </a:r>
          </a:p>
          <a:p>
            <a:r>
              <a:rPr lang="en-AU" dirty="0" smtClean="0"/>
              <a:t>Protective Behaviours</a:t>
            </a:r>
            <a:r>
              <a:rPr lang="en-AU" baseline="0" dirty="0" smtClean="0"/>
              <a:t> are life skills we learn which we use to keep ourselves safe. We are not born knowing these skills but we can learn them, it is important that we develop these skills and learn to recognise when we feel safe or unsafe and what we can do about it.</a:t>
            </a:r>
          </a:p>
        </p:txBody>
      </p:sp>
      <p:sp>
        <p:nvSpPr>
          <p:cNvPr id="4" name="Slide Number Placeholder 3"/>
          <p:cNvSpPr>
            <a:spLocks noGrp="1"/>
          </p:cNvSpPr>
          <p:nvPr>
            <p:ph type="sldNum" sz="quarter" idx="10"/>
          </p:nvPr>
        </p:nvSpPr>
        <p:spPr/>
        <p:txBody>
          <a:bodyPr/>
          <a:lstStyle/>
          <a:p>
            <a:fld id="{5B421E9D-3189-486C-AF89-2C4CB8201820}" type="slidenum">
              <a:rPr lang="en-AU" smtClean="0"/>
              <a:t>5</a:t>
            </a:fld>
            <a:endParaRPr lang="en-AU"/>
          </a:p>
        </p:txBody>
      </p:sp>
    </p:spTree>
    <p:extLst>
      <p:ext uri="{BB962C8B-B14F-4D97-AF65-F5344CB8AC3E}">
        <p14:creationId xmlns:p14="http://schemas.microsoft.com/office/powerpoint/2010/main" val="8282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We are going to watch a video</a:t>
            </a:r>
            <a:r>
              <a:rPr lang="en-AU" baseline="0" dirty="0" smtClean="0"/>
              <a:t> now which will explain more the areas we are going to talk about over this programme.</a:t>
            </a:r>
            <a:endParaRPr lang="en-AU" dirty="0" smtClean="0"/>
          </a:p>
          <a:p>
            <a:r>
              <a:rPr lang="en-AU" dirty="0" smtClean="0"/>
              <a:t>After</a:t>
            </a:r>
            <a:r>
              <a:rPr lang="en-AU" baseline="0" dirty="0" smtClean="0"/>
              <a:t> Video give my Body safety Rule handout</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6</a:t>
            </a:fld>
            <a:endParaRPr lang="en-AU"/>
          </a:p>
        </p:txBody>
      </p:sp>
    </p:spTree>
    <p:extLst>
      <p:ext uri="{BB962C8B-B14F-4D97-AF65-F5344CB8AC3E}">
        <p14:creationId xmlns:p14="http://schemas.microsoft.com/office/powerpoint/2010/main" val="167381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Give handout &amp; discuss this week we will be concentrating on</a:t>
            </a:r>
            <a:r>
              <a:rPr lang="en-AU" baseline="0" dirty="0" smtClean="0"/>
              <a:t> </a:t>
            </a:r>
          </a:p>
          <a:p>
            <a:r>
              <a:rPr lang="en-AU" baseline="0" dirty="0" smtClean="0"/>
              <a:t>My Body is My body and it belongs to me!</a:t>
            </a:r>
          </a:p>
          <a:p>
            <a:r>
              <a:rPr lang="en-AU" baseline="0" dirty="0" smtClean="0"/>
              <a:t>And I have a safety network.</a:t>
            </a:r>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7</a:t>
            </a:fld>
            <a:endParaRPr lang="en-AU"/>
          </a:p>
        </p:txBody>
      </p:sp>
    </p:spTree>
    <p:extLst>
      <p:ext uri="{BB962C8B-B14F-4D97-AF65-F5344CB8AC3E}">
        <p14:creationId xmlns:p14="http://schemas.microsoft.com/office/powerpoint/2010/main" val="374678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lstStyle/>
          <a:p>
            <a:r>
              <a:rPr lang="en-AU" dirty="0" smtClean="0"/>
              <a:t>Can</a:t>
            </a:r>
            <a:r>
              <a:rPr lang="en-AU" baseline="0" dirty="0" smtClean="0"/>
              <a:t> we talk about some times that we need to think about being safe?</a:t>
            </a:r>
          </a:p>
          <a:p>
            <a:r>
              <a:rPr lang="en-AU" baseline="0" dirty="0" smtClean="0"/>
              <a:t>What might we do when we get in a car to be safe?</a:t>
            </a:r>
          </a:p>
          <a:p>
            <a:r>
              <a:rPr lang="en-AU" baseline="0" dirty="0" smtClean="0"/>
              <a:t>What might we do if we ride a bike or a scooter to keep ourselves safe?</a:t>
            </a:r>
          </a:p>
          <a:p>
            <a:r>
              <a:rPr lang="en-AU" baseline="0" dirty="0" smtClean="0"/>
              <a:t>Have you ever had a conversation about your own body and how you might keep that safe?</a:t>
            </a:r>
          </a:p>
          <a:p>
            <a:endParaRPr lang="en-AU" dirty="0"/>
          </a:p>
        </p:txBody>
      </p:sp>
      <p:sp>
        <p:nvSpPr>
          <p:cNvPr id="4" name="Slide Number Placeholder 3"/>
          <p:cNvSpPr>
            <a:spLocks noGrp="1"/>
          </p:cNvSpPr>
          <p:nvPr>
            <p:ph type="sldNum" sz="quarter" idx="10"/>
          </p:nvPr>
        </p:nvSpPr>
        <p:spPr/>
        <p:txBody>
          <a:bodyPr/>
          <a:lstStyle/>
          <a:p>
            <a:fld id="{5B421E9D-3189-486C-AF89-2C4CB8201820}" type="slidenum">
              <a:rPr lang="en-AU" smtClean="0"/>
              <a:t>8</a:t>
            </a:fld>
            <a:endParaRPr lang="en-AU"/>
          </a:p>
        </p:txBody>
      </p:sp>
    </p:spTree>
    <p:extLst>
      <p:ext uri="{BB962C8B-B14F-4D97-AF65-F5344CB8AC3E}">
        <p14:creationId xmlns:p14="http://schemas.microsoft.com/office/powerpoint/2010/main" val="359373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B421E9D-3189-486C-AF89-2C4CB8201820}" type="slidenum">
              <a:rPr lang="en-AU" smtClean="0"/>
              <a:t>9</a:t>
            </a:fld>
            <a:endParaRPr lang="en-AU"/>
          </a:p>
        </p:txBody>
      </p:sp>
    </p:spTree>
    <p:extLst>
      <p:ext uri="{BB962C8B-B14F-4D97-AF65-F5344CB8AC3E}">
        <p14:creationId xmlns:p14="http://schemas.microsoft.com/office/powerpoint/2010/main" val="48648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naslov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384062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69610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343023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70871A-492A-4CAC-ADF5-F0866DB31B5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34133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lomka">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lgn="l">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2400">
                <a:solidFill>
                  <a:srgbClr val="9B311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0871A-492A-4CAC-ADF5-F0866DB31B5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57363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Naslov i 2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70871A-492A-4CAC-ADF5-F0866DB31B5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8161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70871A-492A-4CAC-ADF5-F0866DB31B51}"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46926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70871A-492A-4CAC-ADF5-F0866DB31B51}"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18385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0871A-492A-4CAC-ADF5-F0866DB31B51}"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341557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2915544" y="1316570"/>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8298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opisom slik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0871A-492A-4CAC-ADF5-F0866DB31B5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B7371-373E-4D93-A138-879E0635481B}" type="slidenum">
              <a:rPr lang="en-US" smtClean="0"/>
              <a:t>‹#›</a:t>
            </a:fld>
            <a:endParaRPr lang="en-US"/>
          </a:p>
        </p:txBody>
      </p:sp>
    </p:spTree>
    <p:extLst>
      <p:ext uri="{BB962C8B-B14F-4D97-AF65-F5344CB8AC3E}">
        <p14:creationId xmlns:p14="http://schemas.microsoft.com/office/powerpoint/2010/main" val="218423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bs-Latn-BA" smtClean="0"/>
              <a:t>Kliknite da biste uredili stilove prototipa naslova</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bs-Latn-BA" smtClean="0"/>
              <a:t>Kliknite da biste uredili stilove teksta prototipa</a:t>
            </a:r>
          </a:p>
          <a:p>
            <a:pPr lvl="1"/>
            <a:r>
              <a:rPr lang="bs-Latn-BA" smtClean="0"/>
              <a:t>Drugi nivo</a:t>
            </a:r>
          </a:p>
          <a:p>
            <a:pPr lvl="2"/>
            <a:r>
              <a:rPr lang="bs-Latn-BA" smtClean="0"/>
              <a:t>Treći nivo</a:t>
            </a:r>
          </a:p>
          <a:p>
            <a:pPr lvl="3"/>
            <a:r>
              <a:rPr lang="bs-Latn-BA" smtClean="0"/>
              <a:t>Četvrti nivo</a:t>
            </a:r>
          </a:p>
          <a:p>
            <a:pPr lvl="4"/>
            <a:r>
              <a:rPr lang="bs-Latn-BA" smtClean="0"/>
              <a:t>Peti nivo</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1200">
                <a:solidFill>
                  <a:srgbClr val="2E0F1E"/>
                </a:solidFill>
              </a:defRPr>
            </a:lvl1pPr>
          </a:lstStyle>
          <a:p>
            <a:fld id="{F570871A-492A-4CAC-ADF5-F0866DB31B51}" type="datetimeFigureOut">
              <a:rPr lang="en-US" smtClean="0"/>
              <a:pPr/>
              <a:t>9/13/2021</a:t>
            </a:fld>
            <a:endParaRPr lang="en-US"/>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1200">
                <a:solidFill>
                  <a:srgbClr val="2E0F1E"/>
                </a:solidFill>
              </a:defRPr>
            </a:lvl1pPr>
          </a:lstStyle>
          <a:p>
            <a:endParaRPr lang="en-US"/>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1200">
                <a:solidFill>
                  <a:srgbClr val="2E0F1E"/>
                </a:solidFill>
              </a:defRPr>
            </a:lvl1pPr>
          </a:lstStyle>
          <a:p>
            <a:fld id="{570B7371-373E-4D93-A138-879E0635481B}" type="slidenum">
              <a:rPr lang="en-US" smtClean="0"/>
              <a:pPr/>
              <a:t>‹#›</a:t>
            </a:fld>
            <a:endParaRPr lang="en-US"/>
          </a:p>
        </p:txBody>
      </p:sp>
      <p:pic>
        <p:nvPicPr>
          <p:cNvPr id="7" name="Picture 6"/>
          <p:cNvPicPr>
            <a:picLocks noChangeAspect="1"/>
          </p:cNvPicPr>
          <p:nvPr/>
        </p:nvPicPr>
        <p:blipFill>
          <a:blip r:embed="rId14"/>
          <a:stretch>
            <a:fillRect/>
          </a:stretch>
        </p:blipFill>
        <p:spPr>
          <a:xfrm rot="16200000">
            <a:off x="-1262664" y="7212473"/>
            <a:ext cx="2260933" cy="264395"/>
          </a:xfrm>
          <a:prstGeom prst="rect">
            <a:avLst/>
          </a:prstGeom>
        </p:spPr>
      </p:pic>
    </p:spTree>
    <p:extLst>
      <p:ext uri="{BB962C8B-B14F-4D97-AF65-F5344CB8AC3E}">
        <p14:creationId xmlns:p14="http://schemas.microsoft.com/office/powerpoint/2010/main" val="4110833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kern="1200">
          <a:solidFill>
            <a:srgbClr val="2E0F1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B31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B311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B311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B311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B31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3nhM9UlJj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QE_EbWA4vB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kidshelpline.com.au/" TargetMode="External"/><Relationship Id="rId2" Type="http://schemas.openxmlformats.org/officeDocument/2006/relationships/hyperlink" Target="https://youtu.be/ynkyPHWmbQ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kidshelpline.com.a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mBZ8kSYRCC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zNTUMNKSNw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03EHVf-7v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91440"/>
            <a:ext cx="5829300" cy="3271520"/>
          </a:xfrm>
        </p:spPr>
        <p:txBody>
          <a:bodyPr>
            <a:normAutofit/>
          </a:bodyPr>
          <a:lstStyle/>
          <a:p>
            <a:r>
              <a:rPr lang="en-AU" sz="7200" dirty="0" smtClean="0"/>
              <a:t>Protective Behaviours</a:t>
            </a:r>
            <a:endParaRPr lang="en-US" sz="7200" dirty="0"/>
          </a:p>
        </p:txBody>
      </p:sp>
      <p:sp>
        <p:nvSpPr>
          <p:cNvPr id="3" name="Subtitle 2"/>
          <p:cNvSpPr>
            <a:spLocks noGrp="1"/>
          </p:cNvSpPr>
          <p:nvPr>
            <p:ph type="subTitle" idx="1"/>
          </p:nvPr>
        </p:nvSpPr>
        <p:spPr>
          <a:xfrm>
            <a:off x="891540" y="3820160"/>
            <a:ext cx="5143500" cy="2367280"/>
          </a:xfrm>
        </p:spPr>
        <p:txBody>
          <a:bodyPr>
            <a:noAutofit/>
          </a:bodyPr>
          <a:lstStyle/>
          <a:p>
            <a:r>
              <a:rPr lang="en-US" sz="4400" dirty="0" smtClean="0"/>
              <a:t>A personal safety program for children</a:t>
            </a:r>
            <a:endParaRPr lang="en-US" sz="4400" dirty="0"/>
          </a:p>
        </p:txBody>
      </p:sp>
    </p:spTree>
    <p:extLst>
      <p:ext uri="{BB962C8B-B14F-4D97-AF65-F5344CB8AC3E}">
        <p14:creationId xmlns:p14="http://schemas.microsoft.com/office/powerpoint/2010/main" val="3893195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 y="960120"/>
            <a:ext cx="5350760" cy="1200329"/>
          </a:xfrm>
          <a:prstGeom prst="rect">
            <a:avLst/>
          </a:prstGeom>
          <a:noFill/>
        </p:spPr>
        <p:txBody>
          <a:bodyPr wrap="none" rtlCol="0">
            <a:spAutoFit/>
          </a:bodyPr>
          <a:lstStyle/>
          <a:p>
            <a:r>
              <a:rPr lang="en-AU" dirty="0"/>
              <a:t>Consent video</a:t>
            </a:r>
          </a:p>
          <a:p>
            <a:r>
              <a:rPr lang="en-AU" dirty="0">
                <a:hlinkClick r:id="rId3"/>
              </a:rPr>
              <a:t>https://www.youtube.com/watch?v=h3nhM9UlJjc</a:t>
            </a:r>
            <a:endParaRPr lang="en-AU" dirty="0"/>
          </a:p>
          <a:p>
            <a:endParaRPr lang="en-AU" dirty="0"/>
          </a:p>
          <a:p>
            <a:endParaRPr lang="en-AU" dirty="0"/>
          </a:p>
        </p:txBody>
      </p:sp>
      <p:sp>
        <p:nvSpPr>
          <p:cNvPr id="3" name="TextBox 2"/>
          <p:cNvSpPr txBox="1"/>
          <p:nvPr/>
        </p:nvSpPr>
        <p:spPr>
          <a:xfrm>
            <a:off x="99060" y="1775460"/>
            <a:ext cx="6652260" cy="646331"/>
          </a:xfrm>
          <a:prstGeom prst="rect">
            <a:avLst/>
          </a:prstGeom>
          <a:noFill/>
        </p:spPr>
        <p:txBody>
          <a:bodyPr wrap="square" rtlCol="0">
            <a:spAutoFit/>
          </a:bodyPr>
          <a:lstStyle/>
          <a:p>
            <a:r>
              <a:rPr lang="en-AU" dirty="0" smtClean="0"/>
              <a:t>If you don’t want to kiss or hug someone, what could you do instead?</a:t>
            </a:r>
            <a:endParaRPr lang="en-AU" dirty="0"/>
          </a:p>
        </p:txBody>
      </p:sp>
      <p:pic>
        <p:nvPicPr>
          <p:cNvPr id="5122" name="Picture 2" descr="C:\Users\angel\AppData\Local\Microsoft\Windows\INetCache\IE\5E4UV9XU\high-fiv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 y="2754630"/>
            <a:ext cx="1764030" cy="206121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ngel\AppData\Local\Microsoft\Windows\INetCache\IE\WHWHTPKS\handshak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9608">
            <a:off x="3875666" y="2953252"/>
            <a:ext cx="2468880" cy="17251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ngel\AppData\Local\Microsoft\Windows\INetCache\IE\TOIUPHO1\36940-7-hand-emoji-photo[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60" y="4617720"/>
            <a:ext cx="2467360" cy="246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90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heel(1)">
                                      <p:cBhvr>
                                        <p:cTn id="26" dur="2000"/>
                                        <p:tgtEl>
                                          <p:spTgt spid="512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wheel(1)">
                                      <p:cBhvr>
                                        <p:cTn id="31" dur="2000"/>
                                        <p:tgtEl>
                                          <p:spTgt spid="512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124"/>
                                        </p:tgtEl>
                                        <p:attrNameLst>
                                          <p:attrName>style.visibility</p:attrName>
                                        </p:attrNameLst>
                                      </p:cBhvr>
                                      <p:to>
                                        <p:strVal val="visible"/>
                                      </p:to>
                                    </p:set>
                                    <p:animEffect transition="in" filter="wheel(1)">
                                      <p:cBhvr>
                                        <p:cTn id="36"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110" y="132505"/>
            <a:ext cx="5829300" cy="507575"/>
          </a:xfrm>
        </p:spPr>
        <p:txBody>
          <a:bodyPr>
            <a:normAutofit/>
          </a:bodyPr>
          <a:lstStyle/>
          <a:p>
            <a:r>
              <a:rPr lang="en-AU" sz="2400" dirty="0" smtClean="0"/>
              <a:t>Feelings &amp; Early Warning Signs</a:t>
            </a:r>
            <a:endParaRPr lang="en-AU" sz="2400" dirty="0"/>
          </a:p>
        </p:txBody>
      </p:sp>
      <p:sp>
        <p:nvSpPr>
          <p:cNvPr id="3" name="Subtitle 2"/>
          <p:cNvSpPr>
            <a:spLocks noGrp="1"/>
          </p:cNvSpPr>
          <p:nvPr>
            <p:ph type="subTitle" idx="1"/>
          </p:nvPr>
        </p:nvSpPr>
        <p:spPr>
          <a:xfrm>
            <a:off x="819150" y="665057"/>
            <a:ext cx="5143500" cy="706543"/>
          </a:xfrm>
        </p:spPr>
        <p:txBody>
          <a:bodyPr>
            <a:normAutofit lnSpcReduction="10000"/>
          </a:bodyPr>
          <a:lstStyle/>
          <a:p>
            <a:r>
              <a:rPr lang="en-AU" sz="1800" dirty="0" smtClean="0"/>
              <a:t>Everyone has different feelings.</a:t>
            </a:r>
          </a:p>
          <a:p>
            <a:r>
              <a:rPr lang="en-AU" sz="1800" dirty="0" smtClean="0"/>
              <a:t>Our feelings are important.</a:t>
            </a:r>
          </a:p>
          <a:p>
            <a:endParaRPr lang="en-AU" dirty="0"/>
          </a:p>
        </p:txBody>
      </p:sp>
      <p:sp>
        <p:nvSpPr>
          <p:cNvPr id="5" name="TextBox 4"/>
          <p:cNvSpPr txBox="1"/>
          <p:nvPr/>
        </p:nvSpPr>
        <p:spPr>
          <a:xfrm>
            <a:off x="495300" y="1394460"/>
            <a:ext cx="5876930" cy="2308324"/>
          </a:xfrm>
          <a:prstGeom prst="rect">
            <a:avLst/>
          </a:prstGeom>
          <a:noFill/>
        </p:spPr>
        <p:txBody>
          <a:bodyPr wrap="none" rtlCol="0">
            <a:spAutoFit/>
          </a:bodyPr>
          <a:lstStyle/>
          <a:p>
            <a:r>
              <a:rPr lang="en-AU" dirty="0" smtClean="0"/>
              <a:t>When I am happy I feel ………………………………………………</a:t>
            </a:r>
          </a:p>
          <a:p>
            <a:endParaRPr lang="en-AU" dirty="0"/>
          </a:p>
          <a:p>
            <a:r>
              <a:rPr lang="en-AU" dirty="0" smtClean="0"/>
              <a:t>……………………………………………………………………………………..</a:t>
            </a:r>
          </a:p>
          <a:p>
            <a:endParaRPr lang="en-AU" dirty="0"/>
          </a:p>
          <a:p>
            <a:r>
              <a:rPr lang="en-AU" dirty="0" smtClean="0"/>
              <a:t>………………………………………………………………………………………</a:t>
            </a:r>
          </a:p>
          <a:p>
            <a:endParaRPr lang="en-AU" dirty="0"/>
          </a:p>
          <a:p>
            <a:endParaRPr lang="en-AU" dirty="0" smtClean="0"/>
          </a:p>
          <a:p>
            <a:r>
              <a:rPr lang="en-AU" dirty="0" smtClean="0"/>
              <a:t> </a:t>
            </a:r>
            <a:endParaRPr lang="en-AU" dirty="0"/>
          </a:p>
        </p:txBody>
      </p:sp>
      <p:sp>
        <p:nvSpPr>
          <p:cNvPr id="7" name="TextBox 6"/>
          <p:cNvSpPr txBox="1"/>
          <p:nvPr/>
        </p:nvSpPr>
        <p:spPr>
          <a:xfrm>
            <a:off x="627118" y="3255555"/>
            <a:ext cx="5452134" cy="1754326"/>
          </a:xfrm>
          <a:prstGeom prst="rect">
            <a:avLst/>
          </a:prstGeom>
          <a:noFill/>
        </p:spPr>
        <p:txBody>
          <a:bodyPr wrap="none" rtlCol="0">
            <a:spAutoFit/>
          </a:bodyPr>
          <a:lstStyle/>
          <a:p>
            <a:r>
              <a:rPr lang="en-AU" dirty="0"/>
              <a:t>When I am </a:t>
            </a:r>
            <a:r>
              <a:rPr lang="en-AU" dirty="0" smtClean="0"/>
              <a:t>sad I feel ………………………………………………</a:t>
            </a:r>
          </a:p>
          <a:p>
            <a:endParaRPr lang="en-AU" dirty="0"/>
          </a:p>
          <a:p>
            <a:r>
              <a:rPr lang="en-AU" dirty="0" smtClean="0"/>
              <a:t>………………………………………………………………………………..</a:t>
            </a:r>
          </a:p>
          <a:p>
            <a:endParaRPr lang="en-AU" dirty="0"/>
          </a:p>
          <a:p>
            <a:r>
              <a:rPr lang="en-AU" dirty="0" smtClean="0"/>
              <a:t>………………………………………………………………………………..</a:t>
            </a:r>
            <a:endParaRPr lang="en-AU" dirty="0"/>
          </a:p>
          <a:p>
            <a:endParaRPr lang="en-AU" dirty="0"/>
          </a:p>
        </p:txBody>
      </p:sp>
      <p:sp>
        <p:nvSpPr>
          <p:cNvPr id="8" name="TextBox 7"/>
          <p:cNvSpPr txBox="1"/>
          <p:nvPr/>
        </p:nvSpPr>
        <p:spPr>
          <a:xfrm>
            <a:off x="671630" y="5043964"/>
            <a:ext cx="5791970" cy="1477328"/>
          </a:xfrm>
          <a:prstGeom prst="rect">
            <a:avLst/>
          </a:prstGeom>
          <a:noFill/>
        </p:spPr>
        <p:txBody>
          <a:bodyPr wrap="none" rtlCol="0">
            <a:spAutoFit/>
          </a:bodyPr>
          <a:lstStyle/>
          <a:p>
            <a:r>
              <a:rPr lang="en-AU" dirty="0"/>
              <a:t>When I am </a:t>
            </a:r>
            <a:r>
              <a:rPr lang="en-AU" dirty="0" smtClean="0"/>
              <a:t>angry I </a:t>
            </a:r>
            <a:r>
              <a:rPr lang="en-AU" dirty="0"/>
              <a:t>feel ………………………………………………</a:t>
            </a:r>
          </a:p>
          <a:p>
            <a:endParaRPr lang="en-AU" dirty="0"/>
          </a:p>
          <a:p>
            <a:r>
              <a:rPr lang="en-AU" dirty="0" smtClean="0"/>
              <a:t>…………………………………………………………………………………….</a:t>
            </a:r>
          </a:p>
          <a:p>
            <a:endParaRPr lang="en-AU" dirty="0"/>
          </a:p>
          <a:p>
            <a:r>
              <a:rPr lang="en-AU" dirty="0" smtClean="0"/>
              <a:t>……………………………………………………………………………………..</a:t>
            </a:r>
            <a:endParaRPr lang="en-AU" dirty="0"/>
          </a:p>
        </p:txBody>
      </p:sp>
    </p:spTree>
    <p:extLst>
      <p:ext uri="{BB962C8B-B14F-4D97-AF65-F5344CB8AC3E}">
        <p14:creationId xmlns:p14="http://schemas.microsoft.com/office/powerpoint/2010/main" val="31153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1494" y="4896088"/>
            <a:ext cx="3582006" cy="646331"/>
          </a:xfrm>
          <a:prstGeom prst="rect">
            <a:avLst/>
          </a:prstGeom>
          <a:noFill/>
        </p:spPr>
        <p:txBody>
          <a:bodyPr wrap="none" rtlCol="0">
            <a:spAutoFit/>
          </a:bodyPr>
          <a:lstStyle/>
          <a:p>
            <a:pPr algn="ctr"/>
            <a:r>
              <a:rPr lang="en-AU" dirty="0">
                <a:hlinkClick r:id="rId3"/>
              </a:rPr>
              <a:t>https://</a:t>
            </a:r>
            <a:r>
              <a:rPr lang="en-AU" dirty="0" smtClean="0">
                <a:hlinkClick r:id="rId3"/>
              </a:rPr>
              <a:t>youtu.be/QE_EbWA4vBM</a:t>
            </a:r>
            <a:endParaRPr lang="en-AU" dirty="0" smtClean="0"/>
          </a:p>
          <a:p>
            <a:pPr algn="ctr"/>
            <a:endParaRPr lang="en-AU" dirty="0"/>
          </a:p>
        </p:txBody>
      </p:sp>
      <p:sp>
        <p:nvSpPr>
          <p:cNvPr id="3" name="TextBox 2"/>
          <p:cNvSpPr txBox="1"/>
          <p:nvPr/>
        </p:nvSpPr>
        <p:spPr>
          <a:xfrm>
            <a:off x="667667" y="457200"/>
            <a:ext cx="5522666" cy="707886"/>
          </a:xfrm>
          <a:prstGeom prst="rect">
            <a:avLst/>
          </a:prstGeom>
          <a:noFill/>
        </p:spPr>
        <p:txBody>
          <a:bodyPr wrap="none" rtlCol="0">
            <a:spAutoFit/>
          </a:bodyPr>
          <a:lstStyle/>
          <a:p>
            <a:pPr algn="ctr"/>
            <a:r>
              <a:rPr lang="en-AU" sz="4000" dirty="0" smtClean="0"/>
              <a:t>Feeling Safe or Unsafe?</a:t>
            </a:r>
            <a:endParaRPr lang="en-AU" sz="4000" dirty="0"/>
          </a:p>
        </p:txBody>
      </p:sp>
      <p:sp>
        <p:nvSpPr>
          <p:cNvPr id="5" name="TextBox 4"/>
          <p:cNvSpPr txBox="1"/>
          <p:nvPr/>
        </p:nvSpPr>
        <p:spPr>
          <a:xfrm>
            <a:off x="667667" y="1516380"/>
            <a:ext cx="5791970" cy="1477328"/>
          </a:xfrm>
          <a:prstGeom prst="rect">
            <a:avLst/>
          </a:prstGeom>
          <a:noFill/>
        </p:spPr>
        <p:txBody>
          <a:bodyPr wrap="none" rtlCol="0">
            <a:spAutoFit/>
          </a:bodyPr>
          <a:lstStyle/>
          <a:p>
            <a:r>
              <a:rPr lang="en-AU" dirty="0"/>
              <a:t>When I am </a:t>
            </a:r>
            <a:r>
              <a:rPr lang="en-AU" dirty="0" smtClean="0"/>
              <a:t>safe </a:t>
            </a:r>
            <a:r>
              <a:rPr lang="en-AU" dirty="0"/>
              <a:t>I feel </a:t>
            </a:r>
            <a:r>
              <a:rPr lang="en-AU" dirty="0" smtClean="0"/>
              <a:t>…………………………………………………</a:t>
            </a:r>
            <a:endParaRPr lang="en-AU" dirty="0"/>
          </a:p>
          <a:p>
            <a:endParaRPr lang="en-AU" dirty="0"/>
          </a:p>
          <a:p>
            <a:r>
              <a:rPr lang="en-AU" dirty="0" smtClean="0"/>
              <a:t>……………………………………………………………………………………..</a:t>
            </a:r>
          </a:p>
          <a:p>
            <a:endParaRPr lang="en-AU" dirty="0"/>
          </a:p>
          <a:p>
            <a:r>
              <a:rPr lang="en-AU" dirty="0" smtClean="0"/>
              <a:t>……………………………………………………………………………………..</a:t>
            </a:r>
            <a:endParaRPr lang="en-AU" dirty="0"/>
          </a:p>
        </p:txBody>
      </p:sp>
      <p:sp>
        <p:nvSpPr>
          <p:cNvPr id="6" name="TextBox 5"/>
          <p:cNvSpPr txBox="1"/>
          <p:nvPr/>
        </p:nvSpPr>
        <p:spPr>
          <a:xfrm>
            <a:off x="721367" y="3794760"/>
            <a:ext cx="5684569" cy="369332"/>
          </a:xfrm>
          <a:prstGeom prst="rect">
            <a:avLst/>
          </a:prstGeom>
          <a:noFill/>
        </p:spPr>
        <p:txBody>
          <a:bodyPr wrap="none" rtlCol="0">
            <a:spAutoFit/>
          </a:bodyPr>
          <a:lstStyle/>
          <a:p>
            <a:r>
              <a:rPr lang="en-AU" dirty="0" smtClean="0"/>
              <a:t>Do I know what feelings I feel when I don’t feel safe?</a:t>
            </a:r>
            <a:endParaRPr lang="en-AU" dirty="0"/>
          </a:p>
        </p:txBody>
      </p:sp>
    </p:spTree>
    <p:extLst>
      <p:ext uri="{BB962C8B-B14F-4D97-AF65-F5344CB8AC3E}">
        <p14:creationId xmlns:p14="http://schemas.microsoft.com/office/powerpoint/2010/main" val="272698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 y="0"/>
            <a:ext cx="6804660" cy="9028625"/>
          </a:xfrm>
          <a:prstGeom prst="rect">
            <a:avLst/>
          </a:prstGeom>
        </p:spPr>
      </p:pic>
    </p:spTree>
    <p:extLst>
      <p:ext uri="{BB962C8B-B14F-4D97-AF65-F5344CB8AC3E}">
        <p14:creationId xmlns:p14="http://schemas.microsoft.com/office/powerpoint/2010/main" val="258921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ngel\AppData\Local\Microsoft\Windows\INetCache\IE\LS9ECQGJ\Outline-body[1].png"/>
          <p:cNvPicPr>
            <a:picLocks noChangeAspect="1" noChangeArrowheads="1"/>
          </p:cNvPicPr>
          <p:nvPr/>
        </p:nvPicPr>
        <p:blipFill rotWithShape="1">
          <a:blip r:embed="rId3">
            <a:extLst>
              <a:ext uri="{28A0092B-C50C-407E-A947-70E740481C1C}">
                <a14:useLocalDpi xmlns:a14="http://schemas.microsoft.com/office/drawing/2010/main" val="0"/>
              </a:ext>
            </a:extLst>
          </a:blip>
          <a:srcRect l="1350" b="1590"/>
          <a:stretch/>
        </p:blipFill>
        <p:spPr bwMode="auto">
          <a:xfrm>
            <a:off x="1556695" y="1409700"/>
            <a:ext cx="3897630" cy="5766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84020" y="464820"/>
            <a:ext cx="3619902" cy="646331"/>
          </a:xfrm>
          <a:prstGeom prst="rect">
            <a:avLst/>
          </a:prstGeom>
          <a:noFill/>
        </p:spPr>
        <p:txBody>
          <a:bodyPr wrap="none" rtlCol="0">
            <a:spAutoFit/>
          </a:bodyPr>
          <a:lstStyle/>
          <a:p>
            <a:r>
              <a:rPr lang="en-AU" dirty="0" smtClean="0"/>
              <a:t>This is …………………………………………</a:t>
            </a:r>
          </a:p>
          <a:p>
            <a:r>
              <a:rPr lang="en-AU" dirty="0" smtClean="0"/>
              <a:t>When I don’t feel safe I feel</a:t>
            </a:r>
            <a:endParaRPr lang="en-AU" dirty="0"/>
          </a:p>
        </p:txBody>
      </p:sp>
    </p:spTree>
    <p:extLst>
      <p:ext uri="{BB962C8B-B14F-4D97-AF65-F5344CB8AC3E}">
        <p14:creationId xmlns:p14="http://schemas.microsoft.com/office/powerpoint/2010/main" val="219243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37" y="822961"/>
            <a:ext cx="5915025" cy="434339"/>
          </a:xfrm>
        </p:spPr>
        <p:txBody>
          <a:bodyPr>
            <a:normAutofit fontScale="90000"/>
          </a:bodyPr>
          <a:lstStyle/>
          <a:p>
            <a:pPr algn="ctr"/>
            <a:r>
              <a:rPr lang="en-AU" sz="1600" dirty="0" smtClean="0"/>
              <a:t>Trace over the words and decorate the poster</a:t>
            </a:r>
            <a:r>
              <a:rPr lang="en-AU" sz="3200" dirty="0" smtClean="0"/>
              <a:t>!</a:t>
            </a:r>
            <a:endParaRPr lang="en-AU" sz="3200" dirty="0"/>
          </a:p>
        </p:txBody>
      </p:sp>
      <p:sp>
        <p:nvSpPr>
          <p:cNvPr id="3" name="Text Placeholder 2"/>
          <p:cNvSpPr>
            <a:spLocks noGrp="1"/>
          </p:cNvSpPr>
          <p:nvPr>
            <p:ph type="body" idx="1"/>
          </p:nvPr>
        </p:nvSpPr>
        <p:spPr>
          <a:xfrm>
            <a:off x="579120" y="1341548"/>
            <a:ext cx="5902882" cy="5585032"/>
          </a:xfrm>
        </p:spPr>
        <p:txBody>
          <a:bodyPr>
            <a:noAutofit/>
          </a:bodyPr>
          <a:lstStyle/>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REMEMBER</a:t>
            </a:r>
          </a:p>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IF you feel any of your</a:t>
            </a:r>
          </a:p>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EARLY WARNING </a:t>
            </a:r>
          </a:p>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SIGNS </a:t>
            </a:r>
          </a:p>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tell an adult </a:t>
            </a:r>
          </a:p>
          <a:p>
            <a:pPr algn="ctr"/>
            <a:r>
              <a:rPr lang="en-AU" sz="4800" b="1" dirty="0" smtClean="0">
                <a:solidFill>
                  <a:schemeClr val="bg2"/>
                </a:solidFill>
                <a:effectLst>
                  <a:outerShdw blurRad="38100" dist="38100" dir="2700000" algn="tl">
                    <a:srgbClr val="000000">
                      <a:alpha val="43137"/>
                    </a:srgbClr>
                  </a:outerShdw>
                </a:effectLst>
                <a:latin typeface="+mj-lt"/>
                <a:ea typeface="Tahoma" pitchFamily="34" charset="0"/>
                <a:cs typeface="Tahoma" pitchFamily="34" charset="0"/>
              </a:rPr>
              <a:t>STRAIGHTAWAY</a:t>
            </a:r>
            <a:endParaRPr lang="en-AU" sz="4800" b="1" dirty="0">
              <a:solidFill>
                <a:schemeClr val="bg2"/>
              </a:solidFill>
              <a:effectLst>
                <a:outerShdw blurRad="38100" dist="38100" dir="2700000" algn="tl">
                  <a:srgbClr val="000000">
                    <a:alpha val="43137"/>
                  </a:srgbClr>
                </a:outerShdw>
              </a:effectLst>
              <a:latin typeface="+mj-lt"/>
              <a:ea typeface="Tahoma" pitchFamily="34" charset="0"/>
              <a:cs typeface="Tahoma" pitchFamily="34" charset="0"/>
            </a:endParaRPr>
          </a:p>
        </p:txBody>
      </p:sp>
    </p:spTree>
    <p:extLst>
      <p:ext uri="{BB962C8B-B14F-4D97-AF65-F5344CB8AC3E}">
        <p14:creationId xmlns:p14="http://schemas.microsoft.com/office/powerpoint/2010/main" val="2629858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1240" y="2446020"/>
            <a:ext cx="2496196" cy="923330"/>
          </a:xfrm>
          <a:prstGeom prst="rect">
            <a:avLst/>
          </a:prstGeom>
          <a:noFill/>
        </p:spPr>
        <p:txBody>
          <a:bodyPr wrap="none" rtlCol="0">
            <a:spAutoFit/>
          </a:bodyPr>
          <a:lstStyle/>
          <a:p>
            <a:pPr algn="ctr"/>
            <a:r>
              <a:rPr lang="en-AU" dirty="0" smtClean="0"/>
              <a:t>End of Week 1</a:t>
            </a:r>
          </a:p>
          <a:p>
            <a:pPr algn="ctr"/>
            <a:r>
              <a:rPr lang="en-AU" dirty="0" smtClean="0"/>
              <a:t>Thank you &amp; Stay Safe</a:t>
            </a:r>
          </a:p>
          <a:p>
            <a:pPr algn="ctr"/>
            <a:endParaRPr lang="en-AU" dirty="0" smtClean="0"/>
          </a:p>
        </p:txBody>
      </p:sp>
    </p:spTree>
    <p:extLst>
      <p:ext uri="{BB962C8B-B14F-4D97-AF65-F5344CB8AC3E}">
        <p14:creationId xmlns:p14="http://schemas.microsoft.com/office/powerpoint/2010/main" val="1785139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571500" indent="-571500">
              <a:buFont typeface="Arial" pitchFamily="34" charset="0"/>
              <a:buChar char="•"/>
            </a:pPr>
            <a:r>
              <a:rPr lang="en-US" sz="3600" dirty="0">
                <a:solidFill>
                  <a:srgbClr val="9B3119"/>
                </a:solidFill>
              </a:rPr>
              <a:t>Week 2</a:t>
            </a:r>
            <a:br>
              <a:rPr lang="en-US" sz="3600" dirty="0">
                <a:solidFill>
                  <a:srgbClr val="9B3119"/>
                </a:solidFill>
              </a:rPr>
            </a:br>
            <a:r>
              <a:rPr lang="en-US" sz="2800" dirty="0">
                <a:solidFill>
                  <a:srgbClr val="9B3119"/>
                </a:solidFill>
              </a:rPr>
              <a:t>Traffic Light Model</a:t>
            </a:r>
            <a:br>
              <a:rPr lang="en-US" sz="2800" dirty="0">
                <a:solidFill>
                  <a:srgbClr val="9B3119"/>
                </a:solidFill>
              </a:rPr>
            </a:br>
            <a:r>
              <a:rPr lang="en-US" sz="2800" dirty="0">
                <a:solidFill>
                  <a:srgbClr val="9B3119"/>
                </a:solidFill>
              </a:rPr>
              <a:t>I have a safety network</a:t>
            </a:r>
            <a:br>
              <a:rPr lang="en-US" sz="2800" dirty="0">
                <a:solidFill>
                  <a:srgbClr val="9B3119"/>
                </a:solidFill>
              </a:rPr>
            </a:br>
            <a:r>
              <a:rPr lang="en-US" sz="2800" dirty="0">
                <a:solidFill>
                  <a:srgbClr val="9B3119"/>
                </a:solidFill>
              </a:rPr>
              <a:t>Secrets &amp; surprises!</a:t>
            </a:r>
            <a:br>
              <a:rPr lang="en-US" sz="2800" dirty="0">
                <a:solidFill>
                  <a:srgbClr val="9B3119"/>
                </a:solidFill>
              </a:rPr>
            </a:br>
            <a:endParaRPr lang="en-US" sz="2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1141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88" y="3000413"/>
            <a:ext cx="1496417" cy="3307503"/>
          </a:xfrm>
          <a:prstGeom prst="rect">
            <a:avLst/>
          </a:prstGeom>
        </p:spPr>
      </p:pic>
      <p:sp>
        <p:nvSpPr>
          <p:cNvPr id="5" name="TextBox 4"/>
          <p:cNvSpPr txBox="1"/>
          <p:nvPr/>
        </p:nvSpPr>
        <p:spPr>
          <a:xfrm>
            <a:off x="1814807" y="3408217"/>
            <a:ext cx="3490954" cy="646331"/>
          </a:xfrm>
          <a:prstGeom prst="rect">
            <a:avLst/>
          </a:prstGeom>
          <a:noFill/>
        </p:spPr>
        <p:txBody>
          <a:bodyPr wrap="square" rtlCol="0">
            <a:spAutoFit/>
          </a:bodyPr>
          <a:lstStyle/>
          <a:p>
            <a:r>
              <a:rPr lang="en-US" b="1" dirty="0">
                <a:solidFill>
                  <a:srgbClr val="FF0000"/>
                </a:solidFill>
              </a:rPr>
              <a:t>Unsafe- I just don’t feel safe</a:t>
            </a:r>
          </a:p>
          <a:p>
            <a:endParaRPr lang="en-US" dirty="0"/>
          </a:p>
        </p:txBody>
      </p:sp>
      <p:sp>
        <p:nvSpPr>
          <p:cNvPr id="6" name="TextBox 5"/>
          <p:cNvSpPr txBox="1"/>
          <p:nvPr/>
        </p:nvSpPr>
        <p:spPr>
          <a:xfrm>
            <a:off x="1814806" y="4330998"/>
            <a:ext cx="4419740" cy="923330"/>
          </a:xfrm>
          <a:prstGeom prst="rect">
            <a:avLst/>
          </a:prstGeom>
          <a:noFill/>
        </p:spPr>
        <p:txBody>
          <a:bodyPr wrap="square" rtlCol="0">
            <a:spAutoFit/>
          </a:bodyPr>
          <a:lstStyle/>
          <a:p>
            <a:r>
              <a:rPr lang="en-US" b="1" dirty="0">
                <a:solidFill>
                  <a:srgbClr val="FFC000"/>
                </a:solidFill>
              </a:rPr>
              <a:t>Unsure- I’m not really sure how I feel about this</a:t>
            </a:r>
          </a:p>
          <a:p>
            <a:endParaRPr lang="en-US" dirty="0"/>
          </a:p>
        </p:txBody>
      </p:sp>
      <p:sp>
        <p:nvSpPr>
          <p:cNvPr id="8" name="TextBox 7"/>
          <p:cNvSpPr txBox="1"/>
          <p:nvPr/>
        </p:nvSpPr>
        <p:spPr>
          <a:xfrm>
            <a:off x="1814807" y="5586153"/>
            <a:ext cx="2702984" cy="646331"/>
          </a:xfrm>
          <a:prstGeom prst="rect">
            <a:avLst/>
          </a:prstGeom>
          <a:noFill/>
        </p:spPr>
        <p:txBody>
          <a:bodyPr wrap="none" rtlCol="0">
            <a:spAutoFit/>
          </a:bodyPr>
          <a:lstStyle/>
          <a:p>
            <a:r>
              <a:rPr lang="en-US" b="1" dirty="0">
                <a:solidFill>
                  <a:srgbClr val="00B050"/>
                </a:solidFill>
              </a:rPr>
              <a:t>Safe- I think this is safe</a:t>
            </a:r>
          </a:p>
          <a:p>
            <a:endParaRPr lang="en-US" dirty="0"/>
          </a:p>
        </p:txBody>
      </p:sp>
      <p:sp>
        <p:nvSpPr>
          <p:cNvPr id="3" name="TextBox 2"/>
          <p:cNvSpPr txBox="1"/>
          <p:nvPr/>
        </p:nvSpPr>
        <p:spPr>
          <a:xfrm>
            <a:off x="1814807" y="1047404"/>
            <a:ext cx="2369559" cy="923330"/>
          </a:xfrm>
          <a:prstGeom prst="rect">
            <a:avLst/>
          </a:prstGeom>
          <a:noFill/>
        </p:spPr>
        <p:txBody>
          <a:bodyPr wrap="none" rtlCol="0">
            <a:spAutoFit/>
          </a:bodyPr>
          <a:lstStyle/>
          <a:p>
            <a:pPr algn="ctr"/>
            <a:r>
              <a:rPr lang="en-US" dirty="0" smtClean="0"/>
              <a:t>Feeling safe / unsafe</a:t>
            </a:r>
          </a:p>
          <a:p>
            <a:pPr algn="ctr"/>
            <a:endParaRPr lang="en-US" dirty="0"/>
          </a:p>
          <a:p>
            <a:pPr algn="ctr"/>
            <a:r>
              <a:rPr lang="en-US" dirty="0" smtClean="0"/>
              <a:t>Using Traffic Lights</a:t>
            </a:r>
            <a:endParaRPr lang="en-AU" dirty="0"/>
          </a:p>
        </p:txBody>
      </p:sp>
    </p:spTree>
    <p:extLst>
      <p:ext uri="{BB962C8B-B14F-4D97-AF65-F5344CB8AC3E}">
        <p14:creationId xmlns:p14="http://schemas.microsoft.com/office/powerpoint/2010/main" val="3183585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837" y="735368"/>
            <a:ext cx="6016336" cy="646331"/>
          </a:xfrm>
          <a:prstGeom prst="rect">
            <a:avLst/>
          </a:prstGeom>
        </p:spPr>
        <p:txBody>
          <a:bodyPr wrap="square">
            <a:spAutoFit/>
          </a:bodyPr>
          <a:lstStyle/>
          <a:p>
            <a:r>
              <a:rPr lang="en-US" dirty="0"/>
              <a:t>The traffic light model is a really quick way we can demonstrate how we feel?</a:t>
            </a:r>
            <a:endParaRPr lang="en-AU" dirty="0"/>
          </a:p>
        </p:txBody>
      </p:sp>
      <p:sp>
        <p:nvSpPr>
          <p:cNvPr id="3" name="TextBox 2"/>
          <p:cNvSpPr txBox="1"/>
          <p:nvPr/>
        </p:nvSpPr>
        <p:spPr>
          <a:xfrm>
            <a:off x="307571" y="1433361"/>
            <a:ext cx="6417426" cy="1477328"/>
          </a:xfrm>
          <a:prstGeom prst="rect">
            <a:avLst/>
          </a:prstGeom>
          <a:noFill/>
        </p:spPr>
        <p:txBody>
          <a:bodyPr wrap="square" rtlCol="0">
            <a:spAutoFit/>
          </a:bodyPr>
          <a:lstStyle/>
          <a:p>
            <a:r>
              <a:rPr lang="en-US" dirty="0"/>
              <a:t>What do we think the red face is???  Are they happy?  What about the other faces</a:t>
            </a:r>
            <a:r>
              <a:rPr lang="en-US" dirty="0" smtClean="0"/>
              <a:t>???</a:t>
            </a:r>
          </a:p>
          <a:p>
            <a:endParaRPr lang="en-US" dirty="0"/>
          </a:p>
          <a:p>
            <a:endParaRPr lang="en-AU" dirty="0"/>
          </a:p>
          <a:p>
            <a:endParaRPr lang="en-AU" dirty="0"/>
          </a:p>
        </p:txBody>
      </p:sp>
      <p:sp>
        <p:nvSpPr>
          <p:cNvPr id="4" name="Rectangle 3"/>
          <p:cNvSpPr/>
          <p:nvPr/>
        </p:nvSpPr>
        <p:spPr>
          <a:xfrm>
            <a:off x="399011" y="2153751"/>
            <a:ext cx="6234546" cy="923330"/>
          </a:xfrm>
          <a:prstGeom prst="rect">
            <a:avLst/>
          </a:prstGeom>
        </p:spPr>
        <p:txBody>
          <a:bodyPr wrap="square">
            <a:spAutoFit/>
          </a:bodyPr>
          <a:lstStyle/>
          <a:p>
            <a:r>
              <a:rPr lang="en-US" dirty="0" smtClean="0"/>
              <a:t>If </a:t>
            </a:r>
            <a:r>
              <a:rPr lang="en-US" dirty="0"/>
              <a:t>a stranger </a:t>
            </a:r>
            <a:r>
              <a:rPr lang="en-US" dirty="0" smtClean="0"/>
              <a:t>asked </a:t>
            </a:r>
            <a:r>
              <a:rPr lang="en-US" dirty="0"/>
              <a:t>them to come back to my car &amp; look at my puppies….  Do you think that is safe?  What would you do? </a:t>
            </a:r>
            <a:endParaRPr lang="en-AU" dirty="0"/>
          </a:p>
        </p:txBody>
      </p:sp>
      <p:sp>
        <p:nvSpPr>
          <p:cNvPr id="5" name="Rectangle 4"/>
          <p:cNvSpPr/>
          <p:nvPr/>
        </p:nvSpPr>
        <p:spPr>
          <a:xfrm>
            <a:off x="367837" y="5534762"/>
            <a:ext cx="6016336" cy="923330"/>
          </a:xfrm>
          <a:prstGeom prst="rect">
            <a:avLst/>
          </a:prstGeom>
        </p:spPr>
        <p:txBody>
          <a:bodyPr wrap="square">
            <a:spAutoFit/>
          </a:bodyPr>
          <a:lstStyle/>
          <a:p>
            <a:r>
              <a:rPr lang="en-US" dirty="0"/>
              <a:t>We are good friends and I ask you if you want to come to my house to watch a movie on the weekend?  Is this safe… what could we do to check this.</a:t>
            </a:r>
            <a:endParaRPr lang="en-AU" dirty="0"/>
          </a:p>
        </p:txBody>
      </p:sp>
      <p:sp>
        <p:nvSpPr>
          <p:cNvPr id="6" name="Rectangle 5"/>
          <p:cNvSpPr/>
          <p:nvPr/>
        </p:nvSpPr>
        <p:spPr>
          <a:xfrm>
            <a:off x="367837" y="4692226"/>
            <a:ext cx="5426133" cy="646331"/>
          </a:xfrm>
          <a:prstGeom prst="rect">
            <a:avLst/>
          </a:prstGeom>
        </p:spPr>
        <p:txBody>
          <a:bodyPr wrap="square">
            <a:spAutoFit/>
          </a:bodyPr>
          <a:lstStyle/>
          <a:p>
            <a:r>
              <a:rPr lang="en-US" dirty="0"/>
              <a:t>I am a teacher and I ask you to go and take something to the principals office?</a:t>
            </a:r>
            <a:endParaRPr lang="en-AU" dirty="0"/>
          </a:p>
        </p:txBody>
      </p:sp>
      <p:sp>
        <p:nvSpPr>
          <p:cNvPr id="7" name="Rectangle 6"/>
          <p:cNvSpPr/>
          <p:nvPr/>
        </p:nvSpPr>
        <p:spPr>
          <a:xfrm>
            <a:off x="399011" y="3226710"/>
            <a:ext cx="6234546" cy="1200329"/>
          </a:xfrm>
          <a:prstGeom prst="rect">
            <a:avLst/>
          </a:prstGeom>
        </p:spPr>
        <p:txBody>
          <a:bodyPr wrap="square">
            <a:spAutoFit/>
          </a:bodyPr>
          <a:lstStyle/>
          <a:p>
            <a:r>
              <a:rPr lang="en-US" dirty="0"/>
              <a:t>If someone asked you to do something and it made you feel nervous, or sick in your tummy or shaky what might that be telling you?  Do you think we should listen to those early warning signals?</a:t>
            </a:r>
            <a:endParaRPr lang="en-AU" dirty="0"/>
          </a:p>
        </p:txBody>
      </p:sp>
    </p:spTree>
    <p:extLst>
      <p:ext uri="{BB962C8B-B14F-4D97-AF65-F5344CB8AC3E}">
        <p14:creationId xmlns:p14="http://schemas.microsoft.com/office/powerpoint/2010/main" val="360094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680723"/>
            <a:ext cx="5829300" cy="1544319"/>
          </a:xfrm>
        </p:spPr>
        <p:txBody>
          <a:bodyPr>
            <a:normAutofit/>
          </a:bodyPr>
          <a:lstStyle/>
          <a:p>
            <a:r>
              <a:rPr lang="en-AU" sz="3600" dirty="0" smtClean="0"/>
              <a:t>Protective Behaviours</a:t>
            </a:r>
            <a:br>
              <a:rPr lang="en-AU" sz="3600" dirty="0" smtClean="0"/>
            </a:br>
            <a:r>
              <a:rPr lang="en-AU" sz="3600" dirty="0" smtClean="0"/>
              <a:t>My Body Safety Rules</a:t>
            </a:r>
            <a:endParaRPr lang="en-US" sz="3600" dirty="0"/>
          </a:p>
        </p:txBody>
      </p:sp>
      <p:sp>
        <p:nvSpPr>
          <p:cNvPr id="3" name="Subtitle 2"/>
          <p:cNvSpPr>
            <a:spLocks noGrp="1"/>
          </p:cNvSpPr>
          <p:nvPr>
            <p:ph type="subTitle" idx="1"/>
          </p:nvPr>
        </p:nvSpPr>
        <p:spPr>
          <a:xfrm>
            <a:off x="851535" y="2349500"/>
            <a:ext cx="5143500" cy="1407160"/>
          </a:xfrm>
        </p:spPr>
        <p:txBody>
          <a:bodyPr>
            <a:normAutofit/>
          </a:bodyPr>
          <a:lstStyle/>
          <a:p>
            <a:pPr marL="457200" indent="-457200" algn="l">
              <a:buFont typeface="Arial" pitchFamily="34" charset="0"/>
              <a:buChar char="•"/>
            </a:pPr>
            <a:r>
              <a:rPr lang="en-US" sz="1800" dirty="0" smtClean="0"/>
              <a:t>Week 1</a:t>
            </a:r>
          </a:p>
          <a:p>
            <a:pPr marL="914400" lvl="1" indent="-457200" algn="l">
              <a:buFont typeface="Arial" pitchFamily="34" charset="0"/>
              <a:buChar char="•"/>
            </a:pPr>
            <a:r>
              <a:rPr lang="en-US" sz="1600" smtClean="0"/>
              <a:t>Introductions/Group </a:t>
            </a:r>
            <a:r>
              <a:rPr lang="en-US" sz="1600" dirty="0"/>
              <a:t>Agreement &amp; Confidentiality</a:t>
            </a:r>
          </a:p>
          <a:p>
            <a:pPr marL="914400" lvl="1" indent="-457200" algn="l">
              <a:buFont typeface="Arial" pitchFamily="34" charset="0"/>
              <a:buChar char="•"/>
            </a:pPr>
            <a:r>
              <a:rPr lang="en-US" sz="1600" dirty="0" smtClean="0"/>
              <a:t>My Body is my Body and it belongs to Me!</a:t>
            </a:r>
          </a:p>
          <a:p>
            <a:pPr marL="914400" lvl="1" indent="-457200" algn="l">
              <a:buFont typeface="Arial" pitchFamily="34" charset="0"/>
              <a:buChar char="•"/>
            </a:pPr>
            <a:r>
              <a:rPr lang="en-US" sz="1600" dirty="0" smtClean="0"/>
              <a:t>Feelings &amp; Early </a:t>
            </a:r>
            <a:r>
              <a:rPr lang="en-US" sz="1600" dirty="0"/>
              <a:t>Warning Signs</a:t>
            </a:r>
            <a:r>
              <a:rPr lang="en-US" sz="1600" dirty="0" smtClean="0"/>
              <a:t>!</a:t>
            </a:r>
            <a:endParaRPr lang="en-US" sz="1600" dirty="0"/>
          </a:p>
        </p:txBody>
      </p:sp>
      <p:sp>
        <p:nvSpPr>
          <p:cNvPr id="4" name="Rectangle 3"/>
          <p:cNvSpPr/>
          <p:nvPr/>
        </p:nvSpPr>
        <p:spPr>
          <a:xfrm>
            <a:off x="851534" y="5314242"/>
            <a:ext cx="2828687" cy="1198790"/>
          </a:xfrm>
          <a:prstGeom prst="rect">
            <a:avLst/>
          </a:prstGeom>
        </p:spPr>
        <p:txBody>
          <a:bodyPr wrap="square">
            <a:spAutoFit/>
          </a:bodyPr>
          <a:lstStyle/>
          <a:p>
            <a:pPr marL="457200" lvl="0" indent="-457200">
              <a:lnSpc>
                <a:spcPct val="90000"/>
              </a:lnSpc>
              <a:spcBef>
                <a:spcPts val="1000"/>
              </a:spcBef>
              <a:buFont typeface="Arial" panose="020B0604020202020204" pitchFamily="34" charset="0"/>
              <a:buChar char="•"/>
            </a:pPr>
            <a:r>
              <a:rPr lang="en-US" dirty="0">
                <a:solidFill>
                  <a:srgbClr val="9B3119"/>
                </a:solidFill>
              </a:rPr>
              <a:t>Week 3</a:t>
            </a:r>
          </a:p>
          <a:p>
            <a:pPr marL="914400" lvl="1" indent="-457200">
              <a:lnSpc>
                <a:spcPct val="90000"/>
              </a:lnSpc>
              <a:spcBef>
                <a:spcPts val="500"/>
              </a:spcBef>
              <a:buFont typeface="Arial" panose="020B0604020202020204" pitchFamily="34" charset="0"/>
              <a:buChar char="•"/>
            </a:pPr>
            <a:r>
              <a:rPr lang="en-US" sz="1600" dirty="0">
                <a:solidFill>
                  <a:srgbClr val="9B3119"/>
                </a:solidFill>
              </a:rPr>
              <a:t>Private Parts!</a:t>
            </a:r>
          </a:p>
          <a:p>
            <a:pPr marL="914400" lvl="1" indent="-457200">
              <a:lnSpc>
                <a:spcPct val="90000"/>
              </a:lnSpc>
              <a:spcBef>
                <a:spcPts val="500"/>
              </a:spcBef>
              <a:buFont typeface="Arial" panose="020B0604020202020204" pitchFamily="34" charset="0"/>
              <a:buChar char="•"/>
            </a:pPr>
            <a:r>
              <a:rPr lang="en-US" sz="1600" dirty="0" smtClean="0">
                <a:solidFill>
                  <a:srgbClr val="9B3119"/>
                </a:solidFill>
              </a:rPr>
              <a:t>Internet safety</a:t>
            </a:r>
          </a:p>
          <a:p>
            <a:pPr marL="914400" lvl="1" indent="-457200">
              <a:lnSpc>
                <a:spcPct val="90000"/>
              </a:lnSpc>
              <a:spcBef>
                <a:spcPts val="500"/>
              </a:spcBef>
              <a:buFont typeface="Arial" panose="020B0604020202020204" pitchFamily="34" charset="0"/>
              <a:buChar char="•"/>
            </a:pPr>
            <a:r>
              <a:rPr lang="en-US" sz="1600" dirty="0" smtClean="0">
                <a:solidFill>
                  <a:srgbClr val="9B3119"/>
                </a:solidFill>
              </a:rPr>
              <a:t>Recap &amp; Quiz</a:t>
            </a:r>
            <a:endParaRPr lang="en-US" sz="1600" dirty="0">
              <a:solidFill>
                <a:srgbClr val="9B3119"/>
              </a:solidFill>
            </a:endParaRPr>
          </a:p>
        </p:txBody>
      </p:sp>
      <p:sp>
        <p:nvSpPr>
          <p:cNvPr id="7" name="TextBox 6"/>
          <p:cNvSpPr txBox="1"/>
          <p:nvPr/>
        </p:nvSpPr>
        <p:spPr>
          <a:xfrm>
            <a:off x="967740" y="3901439"/>
            <a:ext cx="3270447" cy="1323439"/>
          </a:xfrm>
          <a:prstGeom prst="rect">
            <a:avLst/>
          </a:prstGeom>
          <a:noFill/>
        </p:spPr>
        <p:txBody>
          <a:bodyPr wrap="none" rtlCol="0">
            <a:spAutoFit/>
          </a:bodyPr>
          <a:lstStyle/>
          <a:p>
            <a:pPr marL="457200" indent="-457200">
              <a:buFont typeface="Arial" pitchFamily="34" charset="0"/>
              <a:buChar char="•"/>
            </a:pPr>
            <a:r>
              <a:rPr lang="en-US" sz="1600" dirty="0">
                <a:solidFill>
                  <a:srgbClr val="9B3119"/>
                </a:solidFill>
              </a:rPr>
              <a:t>Week 2</a:t>
            </a:r>
          </a:p>
          <a:p>
            <a:pPr marL="914400" lvl="1" indent="-457200">
              <a:buFont typeface="Arial" pitchFamily="34" charset="0"/>
              <a:buChar char="•"/>
            </a:pPr>
            <a:r>
              <a:rPr lang="en-US" sz="1600" dirty="0">
                <a:solidFill>
                  <a:srgbClr val="9B3119"/>
                </a:solidFill>
              </a:rPr>
              <a:t>Traffic Light Model</a:t>
            </a:r>
          </a:p>
          <a:p>
            <a:pPr marL="914400" lvl="1" indent="-457200">
              <a:buFont typeface="Arial" pitchFamily="34" charset="0"/>
              <a:buChar char="•"/>
            </a:pPr>
            <a:r>
              <a:rPr lang="en-US" sz="1600" dirty="0">
                <a:solidFill>
                  <a:srgbClr val="9B3119"/>
                </a:solidFill>
              </a:rPr>
              <a:t>I have a safety network</a:t>
            </a:r>
          </a:p>
          <a:p>
            <a:pPr marL="914400" lvl="1" indent="-457200">
              <a:buFont typeface="Arial" pitchFamily="34" charset="0"/>
              <a:buChar char="•"/>
            </a:pPr>
            <a:r>
              <a:rPr lang="en-US" sz="1600" dirty="0">
                <a:solidFill>
                  <a:srgbClr val="9B3119"/>
                </a:solidFill>
              </a:rPr>
              <a:t>Secrets &amp; surprises!</a:t>
            </a:r>
          </a:p>
          <a:p>
            <a:endParaRPr lang="en-AU" sz="1600" dirty="0">
              <a:solidFill>
                <a:srgbClr val="9B3119"/>
              </a:solidFill>
            </a:endParaRPr>
          </a:p>
        </p:txBody>
      </p:sp>
    </p:spTree>
    <p:extLst>
      <p:ext uri="{BB962C8B-B14F-4D97-AF65-F5344CB8AC3E}">
        <p14:creationId xmlns:p14="http://schemas.microsoft.com/office/powerpoint/2010/main" val="1186877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anim calcmode="lin" valueType="num">
                                      <p:cBhvr>
                                        <p:cTn id="3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1000"/>
                                        <p:tgtEl>
                                          <p:spTgt spid="7">
                                            <p:txEl>
                                              <p:pRg st="1" end="1"/>
                                            </p:txEl>
                                          </p:spTgt>
                                        </p:tgtEl>
                                      </p:cBhvr>
                                    </p:animEffect>
                                    <p:anim calcmode="lin" valueType="num">
                                      <p:cBhvr>
                                        <p:cTn id="4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1000"/>
                                        <p:tgtEl>
                                          <p:spTgt spid="7">
                                            <p:txEl>
                                              <p:pRg st="2" end="2"/>
                                            </p:txEl>
                                          </p:spTgt>
                                        </p:tgtEl>
                                      </p:cBhvr>
                                    </p:animEffect>
                                    <p:anim calcmode="lin" valueType="num">
                                      <p:cBhvr>
                                        <p:cTn id="4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2" end="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fade">
                                      <p:cBhvr>
                                        <p:cTn id="51" dur="1000"/>
                                        <p:tgtEl>
                                          <p:spTgt spid="7">
                                            <p:txEl>
                                              <p:pRg st="3" end="3"/>
                                            </p:txEl>
                                          </p:spTgt>
                                        </p:tgtEl>
                                      </p:cBhvr>
                                    </p:animEffect>
                                    <p:anim calcmode="lin" valueType="num">
                                      <p:cBhvr>
                                        <p:cTn id="5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1000"/>
                                        <p:tgtEl>
                                          <p:spTgt spid="4">
                                            <p:txEl>
                                              <p:pRg st="0" end="0"/>
                                            </p:txEl>
                                          </p:spTgt>
                                        </p:tgtEl>
                                      </p:cBhvr>
                                    </p:animEffect>
                                    <p:anim calcmode="lin" valueType="num">
                                      <p:cBhvr>
                                        <p:cTn id="5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animEffect transition="in" filter="fade">
                                      <p:cBhvr>
                                        <p:cTn id="63" dur="1000"/>
                                        <p:tgtEl>
                                          <p:spTgt spid="4">
                                            <p:txEl>
                                              <p:pRg st="1" end="1"/>
                                            </p:txEl>
                                          </p:spTgt>
                                        </p:tgtEl>
                                      </p:cBhvr>
                                    </p:animEffect>
                                    <p:anim calcmode="lin" valueType="num">
                                      <p:cBhvr>
                                        <p:cTn id="6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fade">
                                      <p:cBhvr>
                                        <p:cTn id="68" dur="1000"/>
                                        <p:tgtEl>
                                          <p:spTgt spid="4">
                                            <p:txEl>
                                              <p:pRg st="2" end="2"/>
                                            </p:txEl>
                                          </p:spTgt>
                                        </p:tgtEl>
                                      </p:cBhvr>
                                    </p:animEffect>
                                    <p:anim calcmode="lin" valueType="num">
                                      <p:cBhvr>
                                        <p:cTn id="6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Effect transition="in" filter="fade">
                                      <p:cBhvr>
                                        <p:cTn id="73" dur="1000"/>
                                        <p:tgtEl>
                                          <p:spTgt spid="4">
                                            <p:txEl>
                                              <p:pRg st="3" end="3"/>
                                            </p:txEl>
                                          </p:spTgt>
                                        </p:tgtEl>
                                      </p:cBhvr>
                                    </p:animEffect>
                                    <p:anim calcmode="lin" valueType="num">
                                      <p:cBhvr>
                                        <p:cTn id="7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62" y="681643"/>
            <a:ext cx="5915025" cy="6317672"/>
          </a:xfrm>
        </p:spPr>
        <p:txBody>
          <a:bodyPr>
            <a:normAutofit/>
          </a:bodyPr>
          <a:lstStyle/>
          <a:p>
            <a:pPr marL="285750" indent="-285750"/>
            <a:r>
              <a:rPr lang="en-AU" sz="2800" dirty="0"/>
              <a:t>My </a:t>
            </a:r>
            <a:r>
              <a:rPr lang="en-AU" sz="2800" dirty="0" smtClean="0"/>
              <a:t>body</a:t>
            </a:r>
            <a:r>
              <a:rPr lang="en-AU" sz="2800" dirty="0"/>
              <a:t>, My </a:t>
            </a:r>
            <a:r>
              <a:rPr lang="en-AU" sz="2800" dirty="0" smtClean="0"/>
              <a:t>Rules</a:t>
            </a:r>
            <a:r>
              <a:rPr lang="en-AU" sz="2800" dirty="0"/>
              <a:t/>
            </a:r>
            <a:br>
              <a:rPr lang="en-AU" sz="2800" dirty="0"/>
            </a:br>
            <a:r>
              <a:rPr lang="en-AU" sz="2800" dirty="0" smtClean="0"/>
              <a:t>We all have the right to feel safe, all of the time!</a:t>
            </a:r>
            <a:br>
              <a:rPr lang="en-AU" sz="2800" dirty="0" smtClean="0"/>
            </a:br>
            <a:r>
              <a:rPr lang="en-AU" sz="2800" dirty="0"/>
              <a:t/>
            </a:r>
            <a:br>
              <a:rPr lang="en-AU" sz="2800" dirty="0"/>
            </a:br>
            <a:r>
              <a:rPr lang="en-AU" sz="2800" dirty="0"/>
              <a:t>Protective Behaviours relates to keeping our body safe &amp; talking to a safe adult if we don’t feel safe</a:t>
            </a:r>
            <a:r>
              <a:rPr lang="en-AU" sz="2800" dirty="0" smtClean="0"/>
              <a:t>.</a:t>
            </a:r>
            <a:br>
              <a:rPr lang="en-AU" sz="2800" dirty="0" smtClean="0"/>
            </a:br>
            <a:r>
              <a:rPr lang="en-AU" sz="2800" dirty="0"/>
              <a:t/>
            </a:r>
            <a:br>
              <a:rPr lang="en-AU" sz="2800" dirty="0"/>
            </a:br>
            <a:r>
              <a:rPr lang="en-AU" sz="2800" dirty="0"/>
              <a:t>We have the right to feel safe</a:t>
            </a:r>
            <a:br>
              <a:rPr lang="en-AU" sz="2800" dirty="0"/>
            </a:br>
            <a:r>
              <a:rPr lang="en-AU" sz="2800" dirty="0"/>
              <a:t/>
            </a:r>
            <a:br>
              <a:rPr lang="en-AU" sz="2800" dirty="0"/>
            </a:br>
            <a:r>
              <a:rPr lang="en-AU" sz="2800" dirty="0"/>
              <a:t>We have the right to tell someone if we do not feel safe</a:t>
            </a:r>
            <a:br>
              <a:rPr lang="en-AU" sz="2800" dirty="0"/>
            </a:br>
            <a:r>
              <a:rPr lang="en-AU" sz="2000" dirty="0" smtClean="0"/>
              <a:t/>
            </a:r>
            <a:br>
              <a:rPr lang="en-AU" sz="2000" dirty="0" smtClean="0"/>
            </a:br>
            <a:endParaRPr lang="en-AU" sz="2000" dirty="0"/>
          </a:p>
        </p:txBody>
      </p:sp>
    </p:spTree>
    <p:extLst>
      <p:ext uri="{BB962C8B-B14F-4D97-AF65-F5344CB8AC3E}">
        <p14:creationId xmlns:p14="http://schemas.microsoft.com/office/powerpoint/2010/main" val="469498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88" y="315883"/>
            <a:ext cx="6518795" cy="8711739"/>
          </a:xfrm>
          <a:prstGeom prst="rect">
            <a:avLst/>
          </a:prstGeom>
        </p:spPr>
      </p:pic>
    </p:spTree>
    <p:extLst>
      <p:ext uri="{BB962C8B-B14F-4D97-AF65-F5344CB8AC3E}">
        <p14:creationId xmlns:p14="http://schemas.microsoft.com/office/powerpoint/2010/main" val="2382549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025" y="1077358"/>
            <a:ext cx="5054139" cy="1200329"/>
          </a:xfrm>
          <a:prstGeom prst="rect">
            <a:avLst/>
          </a:prstGeom>
          <a:noFill/>
        </p:spPr>
        <p:txBody>
          <a:bodyPr wrap="square" rtlCol="0">
            <a:spAutoFit/>
          </a:bodyPr>
          <a:lstStyle/>
          <a:p>
            <a:pPr algn="ctr"/>
            <a:r>
              <a:rPr lang="en-US" sz="3600" dirty="0" smtClean="0"/>
              <a:t>My  Safety Hand Network</a:t>
            </a:r>
            <a:endParaRPr lang="en-US" sz="3600" dirty="0"/>
          </a:p>
        </p:txBody>
      </p:sp>
      <p:sp>
        <p:nvSpPr>
          <p:cNvPr id="3" name="TextBox 2"/>
          <p:cNvSpPr txBox="1"/>
          <p:nvPr/>
        </p:nvSpPr>
        <p:spPr>
          <a:xfrm>
            <a:off x="1261757" y="2726574"/>
            <a:ext cx="4839786" cy="830997"/>
          </a:xfrm>
          <a:prstGeom prst="rect">
            <a:avLst/>
          </a:prstGeom>
          <a:noFill/>
        </p:spPr>
        <p:txBody>
          <a:bodyPr wrap="none" rtlCol="0">
            <a:spAutoFit/>
          </a:bodyPr>
          <a:lstStyle/>
          <a:p>
            <a:r>
              <a:rPr lang="en-US" sz="2400" dirty="0">
                <a:hlinkClick r:id="rId2"/>
              </a:rPr>
              <a:t>https://</a:t>
            </a:r>
            <a:r>
              <a:rPr lang="en-US" sz="2400" dirty="0" smtClean="0">
                <a:hlinkClick r:id="rId2"/>
              </a:rPr>
              <a:t>youtu.be/ynkyPHWmbQM</a:t>
            </a:r>
            <a:endParaRPr lang="en-US" sz="2400" dirty="0" smtClean="0"/>
          </a:p>
          <a:p>
            <a:endParaRPr lang="en-US" sz="2400" dirty="0"/>
          </a:p>
        </p:txBody>
      </p:sp>
      <p:sp>
        <p:nvSpPr>
          <p:cNvPr id="4" name="TextBox 3"/>
          <p:cNvSpPr txBox="1"/>
          <p:nvPr/>
        </p:nvSpPr>
        <p:spPr>
          <a:xfrm>
            <a:off x="1385753" y="4039985"/>
            <a:ext cx="4238661" cy="1661993"/>
          </a:xfrm>
          <a:prstGeom prst="rect">
            <a:avLst/>
          </a:prstGeom>
          <a:noFill/>
        </p:spPr>
        <p:txBody>
          <a:bodyPr wrap="none" rtlCol="0">
            <a:spAutoFit/>
          </a:bodyPr>
          <a:lstStyle/>
          <a:p>
            <a:pPr algn="ctr"/>
            <a:r>
              <a:rPr lang="en-US" sz="3600" dirty="0" smtClean="0"/>
              <a:t>Kids helpline</a:t>
            </a:r>
          </a:p>
          <a:p>
            <a:pPr algn="ctr"/>
            <a:endParaRPr lang="en-US" sz="2400" dirty="0"/>
          </a:p>
          <a:p>
            <a:pPr algn="ctr"/>
            <a:r>
              <a:rPr lang="en-US" sz="2400" dirty="0">
                <a:hlinkClick r:id="rId3"/>
              </a:rPr>
              <a:t>https://kidshelpline.com.au</a:t>
            </a:r>
            <a:r>
              <a:rPr lang="en-US" dirty="0" smtClean="0">
                <a:hlinkClick r:id="rId3"/>
              </a:rPr>
              <a:t>/</a:t>
            </a:r>
            <a:endParaRPr lang="en-US" dirty="0" smtClean="0"/>
          </a:p>
          <a:p>
            <a:pPr algn="ctr"/>
            <a:endParaRPr lang="en-US" dirty="0"/>
          </a:p>
        </p:txBody>
      </p:sp>
    </p:spTree>
    <p:extLst>
      <p:ext uri="{BB962C8B-B14F-4D97-AF65-F5344CB8AC3E}">
        <p14:creationId xmlns:p14="http://schemas.microsoft.com/office/powerpoint/2010/main" val="1609315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158533"/>
            <a:ext cx="1496291" cy="1546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96291" y="847898"/>
            <a:ext cx="1496291" cy="1546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35923" y="847897"/>
            <a:ext cx="1496291" cy="1546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84615" y="1767835"/>
            <a:ext cx="1496291" cy="1546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61709" y="3704700"/>
            <a:ext cx="1496291" cy="154616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4646" y="153476"/>
            <a:ext cx="5453149" cy="461665"/>
          </a:xfrm>
          <a:prstGeom prst="rect">
            <a:avLst/>
          </a:prstGeom>
          <a:noFill/>
        </p:spPr>
        <p:txBody>
          <a:bodyPr wrap="square" rtlCol="0">
            <a:spAutoFit/>
          </a:bodyPr>
          <a:lstStyle/>
          <a:p>
            <a:r>
              <a:rPr lang="en-US" sz="2400" dirty="0" smtClean="0"/>
              <a:t>…………………………… Safety Network</a:t>
            </a:r>
            <a:endParaRPr lang="en-US" sz="2400" dirty="0"/>
          </a:p>
        </p:txBody>
      </p:sp>
      <p:sp>
        <p:nvSpPr>
          <p:cNvPr id="8" name="TextBox 7"/>
          <p:cNvSpPr txBox="1"/>
          <p:nvPr/>
        </p:nvSpPr>
        <p:spPr>
          <a:xfrm>
            <a:off x="127458" y="6395246"/>
            <a:ext cx="3308465" cy="2862322"/>
          </a:xfrm>
          <a:prstGeom prst="rect">
            <a:avLst/>
          </a:prstGeom>
          <a:noFill/>
        </p:spPr>
        <p:txBody>
          <a:bodyPr wrap="square" rtlCol="0">
            <a:spAutoFit/>
          </a:bodyPr>
          <a:lstStyle/>
          <a:p>
            <a:r>
              <a:rPr lang="en-US" b="1" dirty="0" smtClean="0">
                <a:solidFill>
                  <a:srgbClr val="C00000"/>
                </a:solidFill>
              </a:rPr>
              <a:t>My Safety Network people will listen to me, believe me and do something to help me!</a:t>
            </a:r>
          </a:p>
          <a:p>
            <a:endParaRPr lang="en-US" b="1" dirty="0">
              <a:solidFill>
                <a:srgbClr val="C00000"/>
              </a:solidFill>
            </a:endParaRPr>
          </a:p>
          <a:p>
            <a:r>
              <a:rPr lang="en-US" b="1" dirty="0">
                <a:solidFill>
                  <a:srgbClr val="C00000"/>
                </a:solidFill>
              </a:rPr>
              <a:t>Kids Helpline </a:t>
            </a:r>
            <a:r>
              <a:rPr lang="en-US" b="1" dirty="0" smtClean="0">
                <a:solidFill>
                  <a:srgbClr val="C00000"/>
                </a:solidFill>
                <a:hlinkClick r:id="rId2"/>
              </a:rPr>
              <a:t>–</a:t>
            </a:r>
            <a:r>
              <a:rPr lang="en-US" b="1" dirty="0" smtClean="0">
                <a:solidFill>
                  <a:srgbClr val="C00000"/>
                </a:solidFill>
              </a:rPr>
              <a:t> 1800 55 1800 </a:t>
            </a:r>
            <a:r>
              <a:rPr lang="en-US" b="1" dirty="0" smtClean="0">
                <a:solidFill>
                  <a:srgbClr val="C00000"/>
                </a:solidFill>
                <a:hlinkClick r:id="rId2"/>
              </a:rPr>
              <a:t>https</a:t>
            </a:r>
            <a:r>
              <a:rPr lang="en-US" b="1" dirty="0">
                <a:solidFill>
                  <a:srgbClr val="C00000"/>
                </a:solidFill>
                <a:hlinkClick r:id="rId2"/>
              </a:rPr>
              <a:t>://kidshelpline.com.au</a:t>
            </a:r>
            <a:r>
              <a:rPr lang="en-US" b="1" dirty="0" smtClean="0">
                <a:solidFill>
                  <a:srgbClr val="C00000"/>
                </a:solidFill>
                <a:hlinkClick r:id="rId2"/>
              </a:rPr>
              <a:t>/</a:t>
            </a:r>
            <a:endParaRPr lang="en-US" b="1" dirty="0" smtClean="0">
              <a:solidFill>
                <a:srgbClr val="C00000"/>
              </a:solidFill>
            </a:endParaRPr>
          </a:p>
          <a:p>
            <a:endParaRPr lang="en-US" b="1" dirty="0" smtClean="0">
              <a:solidFill>
                <a:srgbClr val="C00000"/>
              </a:solidFill>
            </a:endParaRPr>
          </a:p>
          <a:p>
            <a:pPr algn="ctr"/>
            <a:r>
              <a:rPr lang="en-US" b="1" dirty="0" smtClean="0">
                <a:solidFill>
                  <a:srgbClr val="C00000"/>
                </a:solidFill>
              </a:rPr>
              <a:t>Police - 000</a:t>
            </a:r>
          </a:p>
          <a:p>
            <a:endParaRPr lang="en-US" b="1" dirty="0">
              <a:solidFill>
                <a:srgbClr val="C00000"/>
              </a:solidFill>
            </a:endParaRPr>
          </a:p>
        </p:txBody>
      </p:sp>
    </p:spTree>
    <p:extLst>
      <p:ext uri="{BB962C8B-B14F-4D97-AF65-F5344CB8AC3E}">
        <p14:creationId xmlns:p14="http://schemas.microsoft.com/office/powerpoint/2010/main" val="4222844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78" y="265064"/>
            <a:ext cx="1467055" cy="3286584"/>
          </a:xfrm>
          <a:prstGeom prst="rect">
            <a:avLst/>
          </a:prstGeom>
        </p:spPr>
      </p:pic>
      <p:sp>
        <p:nvSpPr>
          <p:cNvPr id="7" name="TextBox 6"/>
          <p:cNvSpPr txBox="1"/>
          <p:nvPr/>
        </p:nvSpPr>
        <p:spPr>
          <a:xfrm>
            <a:off x="1778924" y="611570"/>
            <a:ext cx="4567276" cy="369332"/>
          </a:xfrm>
          <a:prstGeom prst="rect">
            <a:avLst/>
          </a:prstGeom>
          <a:noFill/>
        </p:spPr>
        <p:txBody>
          <a:bodyPr wrap="none" rtlCol="0">
            <a:spAutoFit/>
          </a:bodyPr>
          <a:lstStyle/>
          <a:p>
            <a:r>
              <a:rPr lang="en-US" dirty="0" smtClean="0"/>
              <a:t>…………………… - I just don’t feel ……………….</a:t>
            </a:r>
            <a:endParaRPr lang="en-AU" dirty="0"/>
          </a:p>
        </p:txBody>
      </p:sp>
      <p:sp>
        <p:nvSpPr>
          <p:cNvPr id="8" name="TextBox 7"/>
          <p:cNvSpPr txBox="1"/>
          <p:nvPr/>
        </p:nvSpPr>
        <p:spPr>
          <a:xfrm>
            <a:off x="1778924" y="1605387"/>
            <a:ext cx="4567276" cy="646331"/>
          </a:xfrm>
          <a:prstGeom prst="rect">
            <a:avLst/>
          </a:prstGeom>
          <a:noFill/>
        </p:spPr>
        <p:txBody>
          <a:bodyPr wrap="none" rtlCol="0">
            <a:spAutoFit/>
          </a:bodyPr>
          <a:lstStyle/>
          <a:p>
            <a:r>
              <a:rPr lang="en-US" dirty="0"/>
              <a:t>…………………… - I just don’t feel ……………….</a:t>
            </a:r>
            <a:endParaRPr lang="en-AU" dirty="0"/>
          </a:p>
          <a:p>
            <a:endParaRPr lang="en-AU" dirty="0"/>
          </a:p>
        </p:txBody>
      </p:sp>
      <p:sp>
        <p:nvSpPr>
          <p:cNvPr id="9" name="Rectangle 8"/>
          <p:cNvSpPr/>
          <p:nvPr/>
        </p:nvSpPr>
        <p:spPr>
          <a:xfrm>
            <a:off x="1778923" y="2652790"/>
            <a:ext cx="4422371" cy="369332"/>
          </a:xfrm>
          <a:prstGeom prst="rect">
            <a:avLst/>
          </a:prstGeom>
        </p:spPr>
        <p:txBody>
          <a:bodyPr wrap="square">
            <a:spAutoFit/>
          </a:bodyPr>
          <a:lstStyle/>
          <a:p>
            <a:r>
              <a:rPr lang="en-US" dirty="0"/>
              <a:t>…………………… - I </a:t>
            </a:r>
            <a:r>
              <a:rPr lang="en-US" dirty="0" smtClean="0"/>
              <a:t>think is ……………………….</a:t>
            </a:r>
            <a:endParaRPr lang="en-AU" dirty="0"/>
          </a:p>
        </p:txBody>
      </p:sp>
      <p:sp>
        <p:nvSpPr>
          <p:cNvPr id="11" name="Rectangle 10"/>
          <p:cNvSpPr/>
          <p:nvPr/>
        </p:nvSpPr>
        <p:spPr>
          <a:xfrm>
            <a:off x="454918" y="3551648"/>
            <a:ext cx="5948167" cy="1323439"/>
          </a:xfrm>
          <a:prstGeom prst="rect">
            <a:avLst/>
          </a:prstGeom>
        </p:spPr>
        <p:txBody>
          <a:bodyPr wrap="none">
            <a:spAutoFit/>
          </a:bodyPr>
          <a:lstStyle/>
          <a:p>
            <a:pPr algn="ctr"/>
            <a:r>
              <a:rPr lang="en-US" sz="8000" b="1" u="sng" dirty="0" smtClean="0">
                <a:solidFill>
                  <a:schemeClr val="bg2"/>
                </a:solidFill>
                <a:effectLst>
                  <a:outerShdw blurRad="38100" dist="38100" dir="2700000" algn="tl">
                    <a:srgbClr val="000000">
                      <a:alpha val="43137"/>
                    </a:srgbClr>
                  </a:outerShdw>
                </a:effectLst>
                <a:ea typeface="Tahoma" pitchFamily="34" charset="0"/>
                <a:cs typeface="Tahoma" pitchFamily="34" charset="0"/>
              </a:rPr>
              <a:t>NO GO TELL</a:t>
            </a:r>
            <a:endParaRPr lang="en-AU" sz="8000" b="1" u="sng" dirty="0">
              <a:solidFill>
                <a:schemeClr val="bg2"/>
              </a:solidFill>
              <a:effectLst>
                <a:outerShdw blurRad="38100" dist="38100" dir="2700000" algn="tl">
                  <a:srgbClr val="000000">
                    <a:alpha val="43137"/>
                  </a:srgbClr>
                </a:outerShdw>
              </a:effectLst>
              <a:ea typeface="Tahoma" pitchFamily="34" charset="0"/>
              <a:cs typeface="Tahoma" pitchFamily="34" charset="0"/>
            </a:endParaRPr>
          </a:p>
        </p:txBody>
      </p:sp>
      <p:sp>
        <p:nvSpPr>
          <p:cNvPr id="12" name="Rectangle 11"/>
          <p:cNvSpPr/>
          <p:nvPr/>
        </p:nvSpPr>
        <p:spPr>
          <a:xfrm>
            <a:off x="256130" y="4875087"/>
            <a:ext cx="6345741" cy="1015663"/>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ea typeface="Tahoma" pitchFamily="34" charset="0"/>
                <a:cs typeface="Tahoma" pitchFamily="34" charset="0"/>
              </a:rPr>
              <a:t>If you don’t feel …………….. Say or show </a:t>
            </a:r>
            <a:r>
              <a:rPr lang="en-US" sz="6000" b="1" u="sng" dirty="0">
                <a:solidFill>
                  <a:schemeClr val="bg2"/>
                </a:solidFill>
                <a:effectLst>
                  <a:outerShdw blurRad="38100" dist="38100" dir="2700000" algn="tl">
                    <a:srgbClr val="000000">
                      <a:alpha val="43137"/>
                    </a:srgbClr>
                  </a:outerShdw>
                </a:effectLst>
                <a:ea typeface="Tahoma" pitchFamily="34" charset="0"/>
                <a:cs typeface="Tahoma" pitchFamily="34" charset="0"/>
              </a:rPr>
              <a:t>NO</a:t>
            </a:r>
            <a:endParaRPr lang="en-AU" sz="6000" b="1" dirty="0">
              <a:effectLst>
                <a:outerShdw blurRad="38100" dist="38100" dir="2700000" algn="tl">
                  <a:srgbClr val="000000">
                    <a:alpha val="43137"/>
                  </a:srgbClr>
                </a:outerShdw>
              </a:effectLst>
              <a:ea typeface="Tahoma" pitchFamily="34" charset="0"/>
              <a:cs typeface="Tahoma" pitchFamily="34" charset="0"/>
            </a:endParaRPr>
          </a:p>
        </p:txBody>
      </p:sp>
      <p:sp>
        <p:nvSpPr>
          <p:cNvPr id="13" name="TextBox 12"/>
          <p:cNvSpPr txBox="1"/>
          <p:nvPr/>
        </p:nvSpPr>
        <p:spPr>
          <a:xfrm>
            <a:off x="151778" y="5890750"/>
            <a:ext cx="5968245" cy="1323439"/>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ea typeface="Tahoma" pitchFamily="34" charset="0"/>
                <a:cs typeface="Tahoma" pitchFamily="34" charset="0"/>
              </a:rPr>
              <a:t>Be assertive if you can, then </a:t>
            </a:r>
            <a:r>
              <a:rPr lang="en-US" sz="6000" b="1" u="sng" dirty="0">
                <a:solidFill>
                  <a:schemeClr val="bg2"/>
                </a:solidFill>
                <a:effectLst>
                  <a:outerShdw blurRad="38100" dist="38100" dir="2700000" algn="tl">
                    <a:srgbClr val="000000">
                      <a:alpha val="43137"/>
                    </a:srgbClr>
                  </a:outerShdw>
                </a:effectLst>
                <a:ea typeface="Tahoma" pitchFamily="34" charset="0"/>
                <a:cs typeface="Tahoma" pitchFamily="34" charset="0"/>
              </a:rPr>
              <a:t>GO</a:t>
            </a:r>
            <a:r>
              <a:rPr lang="en-US" dirty="0" smtClean="0"/>
              <a:t> </a:t>
            </a:r>
            <a:r>
              <a:rPr lang="en-US" sz="2000" b="1" dirty="0">
                <a:effectLst>
                  <a:outerShdw blurRad="38100" dist="38100" dir="2700000" algn="tl">
                    <a:srgbClr val="000000">
                      <a:alpha val="43137"/>
                    </a:srgbClr>
                  </a:outerShdw>
                </a:effectLst>
                <a:ea typeface="Tahoma" pitchFamily="34" charset="0"/>
                <a:cs typeface="Tahoma" pitchFamily="34" charset="0"/>
              </a:rPr>
              <a:t>to a safe place with other people</a:t>
            </a:r>
            <a:endParaRPr lang="en-AU" sz="2000" b="1" dirty="0">
              <a:effectLst>
                <a:outerShdw blurRad="38100" dist="38100" dir="2700000" algn="tl">
                  <a:srgbClr val="000000">
                    <a:alpha val="43137"/>
                  </a:srgbClr>
                </a:outerShdw>
              </a:effectLst>
              <a:ea typeface="Tahoma" pitchFamily="34" charset="0"/>
              <a:cs typeface="Tahoma" pitchFamily="34" charset="0"/>
            </a:endParaRPr>
          </a:p>
        </p:txBody>
      </p:sp>
      <p:sp>
        <p:nvSpPr>
          <p:cNvPr id="14" name="TextBox 13"/>
          <p:cNvSpPr txBox="1"/>
          <p:nvPr/>
        </p:nvSpPr>
        <p:spPr>
          <a:xfrm>
            <a:off x="69135" y="7211051"/>
            <a:ext cx="3536546" cy="1323439"/>
          </a:xfrm>
          <a:prstGeom prst="rect">
            <a:avLst/>
          </a:prstGeom>
          <a:noFill/>
        </p:spPr>
        <p:txBody>
          <a:bodyPr wrap="none" rtlCol="0">
            <a:spAutoFit/>
          </a:bodyPr>
          <a:lstStyle/>
          <a:p>
            <a:r>
              <a:rPr lang="en-US" sz="2000" b="1" dirty="0">
                <a:effectLst>
                  <a:outerShdw blurRad="38100" dist="38100" dir="2700000" algn="tl">
                    <a:srgbClr val="000000">
                      <a:alpha val="43137"/>
                    </a:srgbClr>
                  </a:outerShdw>
                </a:effectLst>
                <a:ea typeface="Tahoma" pitchFamily="34" charset="0"/>
                <a:cs typeface="Tahoma" pitchFamily="34" charset="0"/>
              </a:rPr>
              <a:t>And </a:t>
            </a:r>
            <a:r>
              <a:rPr lang="en-US" sz="6000" b="1" u="sng" dirty="0">
                <a:solidFill>
                  <a:schemeClr val="bg2"/>
                </a:solidFill>
                <a:effectLst>
                  <a:outerShdw blurRad="38100" dist="38100" dir="2700000" algn="tl">
                    <a:srgbClr val="000000">
                      <a:alpha val="43137"/>
                    </a:srgbClr>
                  </a:outerShdw>
                </a:effectLst>
                <a:ea typeface="Tahoma" pitchFamily="34" charset="0"/>
                <a:cs typeface="Tahoma" pitchFamily="34" charset="0"/>
              </a:rPr>
              <a:t>TELL</a:t>
            </a:r>
            <a:r>
              <a:rPr lang="en-US" sz="2000" b="1" dirty="0">
                <a:effectLst>
                  <a:outerShdw blurRad="38100" dist="38100" dir="2700000" algn="tl">
                    <a:srgbClr val="000000">
                      <a:alpha val="43137"/>
                    </a:srgbClr>
                  </a:outerShdw>
                </a:effectLst>
                <a:ea typeface="Tahoma" pitchFamily="34" charset="0"/>
                <a:cs typeface="Tahoma" pitchFamily="34" charset="0"/>
              </a:rPr>
              <a:t> an </a:t>
            </a:r>
            <a:r>
              <a:rPr lang="en-US" sz="2000" b="1" dirty="0" smtClean="0">
                <a:effectLst>
                  <a:outerShdw blurRad="38100" dist="38100" dir="2700000" algn="tl">
                    <a:srgbClr val="000000">
                      <a:alpha val="43137"/>
                    </a:srgbClr>
                  </a:outerShdw>
                </a:effectLst>
                <a:ea typeface="Tahoma" pitchFamily="34" charset="0"/>
                <a:cs typeface="Tahoma" pitchFamily="34" charset="0"/>
              </a:rPr>
              <a:t>adult</a:t>
            </a:r>
          </a:p>
          <a:p>
            <a:r>
              <a:rPr lang="en-US" sz="2000" b="1" dirty="0" smtClean="0">
                <a:effectLst>
                  <a:outerShdw blurRad="38100" dist="38100" dir="2700000" algn="tl">
                    <a:srgbClr val="000000">
                      <a:alpha val="43137"/>
                    </a:srgbClr>
                  </a:outerShdw>
                </a:effectLst>
                <a:ea typeface="Tahoma" pitchFamily="34" charset="0"/>
                <a:cs typeface="Tahoma" pitchFamily="34" charset="0"/>
              </a:rPr>
              <a:t>you </a:t>
            </a:r>
            <a:r>
              <a:rPr lang="en-US" sz="2000" b="1" dirty="0">
                <a:effectLst>
                  <a:outerShdw blurRad="38100" dist="38100" dir="2700000" algn="tl">
                    <a:srgbClr val="000000">
                      <a:alpha val="43137"/>
                    </a:srgbClr>
                  </a:outerShdw>
                </a:effectLst>
                <a:ea typeface="Tahoma" pitchFamily="34" charset="0"/>
                <a:cs typeface="Tahoma" pitchFamily="34" charset="0"/>
              </a:rPr>
              <a:t>trust</a:t>
            </a:r>
            <a:endParaRPr lang="en-AU" sz="2000" b="1" dirty="0">
              <a:effectLst>
                <a:outerShdw blurRad="38100" dist="38100" dir="2700000" algn="tl">
                  <a:srgbClr val="000000">
                    <a:alpha val="43137"/>
                  </a:srgbClr>
                </a:outerShdw>
              </a:effectLst>
              <a:ea typeface="Tahoma" pitchFamily="34" charset="0"/>
              <a:cs typeface="Tahoma" pitchFamily="34" charset="0"/>
            </a:endParaRPr>
          </a:p>
        </p:txBody>
      </p:sp>
    </p:spTree>
    <p:extLst>
      <p:ext uri="{BB962C8B-B14F-4D97-AF65-F5344CB8AC3E}">
        <p14:creationId xmlns:p14="http://schemas.microsoft.com/office/powerpoint/2010/main" val="1894442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97" y="872491"/>
            <a:ext cx="5518417" cy="698268"/>
          </a:xfrm>
        </p:spPr>
        <p:txBody>
          <a:bodyPr>
            <a:normAutofit fontScale="90000"/>
          </a:bodyPr>
          <a:lstStyle/>
          <a:p>
            <a:r>
              <a:rPr lang="en-AU" sz="1800" dirty="0" smtClean="0"/>
              <a:t/>
            </a:r>
            <a:br>
              <a:rPr lang="en-AU" sz="1800" dirty="0" smtClean="0"/>
            </a:br>
            <a:r>
              <a:rPr lang="en-AU" sz="1800" dirty="0" smtClean="0"/>
              <a:t>Does anyone know what is different between a secret or a surprise????</a:t>
            </a:r>
            <a:endParaRPr lang="en-AU" dirty="0"/>
          </a:p>
        </p:txBody>
      </p:sp>
      <p:sp>
        <p:nvSpPr>
          <p:cNvPr id="3" name="Text Placeholder 2"/>
          <p:cNvSpPr>
            <a:spLocks noGrp="1"/>
          </p:cNvSpPr>
          <p:nvPr>
            <p:ph type="body" idx="1"/>
          </p:nvPr>
        </p:nvSpPr>
        <p:spPr>
          <a:xfrm>
            <a:off x="182879" y="7472654"/>
            <a:ext cx="3441470" cy="1355464"/>
          </a:xfrm>
        </p:spPr>
        <p:txBody>
          <a:bodyPr/>
          <a:lstStyle/>
          <a:p>
            <a:r>
              <a:rPr lang="en-AU" dirty="0">
                <a:hlinkClick r:id="rId3"/>
              </a:rPr>
              <a:t>https://</a:t>
            </a:r>
            <a:r>
              <a:rPr lang="en-AU" dirty="0" smtClean="0">
                <a:hlinkClick r:id="rId3"/>
              </a:rPr>
              <a:t>youtu.be/mBZ8kSYRCC8</a:t>
            </a:r>
            <a:endParaRPr lang="en-AU" dirty="0" smtClean="0"/>
          </a:p>
          <a:p>
            <a:endParaRPr lang="en-AU" dirty="0"/>
          </a:p>
        </p:txBody>
      </p:sp>
      <p:sp>
        <p:nvSpPr>
          <p:cNvPr id="6" name="Rectangle 5"/>
          <p:cNvSpPr/>
          <p:nvPr/>
        </p:nvSpPr>
        <p:spPr>
          <a:xfrm>
            <a:off x="964277" y="226160"/>
            <a:ext cx="4871258" cy="646331"/>
          </a:xfrm>
          <a:prstGeom prst="rect">
            <a:avLst/>
          </a:prstGeom>
        </p:spPr>
        <p:txBody>
          <a:bodyPr wrap="square">
            <a:spAutoFit/>
          </a:bodyPr>
          <a:lstStyle/>
          <a:p>
            <a:pPr lvl="0" algn="ctr"/>
            <a:r>
              <a:rPr lang="en-US" sz="3600" dirty="0">
                <a:solidFill>
                  <a:prstClr val="black"/>
                </a:solidFill>
              </a:rPr>
              <a:t>Secrets &amp; Surprises</a:t>
            </a:r>
          </a:p>
        </p:txBody>
      </p:sp>
      <p:sp>
        <p:nvSpPr>
          <p:cNvPr id="7" name="TextBox 6"/>
          <p:cNvSpPr txBox="1"/>
          <p:nvPr/>
        </p:nvSpPr>
        <p:spPr>
          <a:xfrm rot="20514909">
            <a:off x="249210" y="2168762"/>
            <a:ext cx="2094807" cy="1938992"/>
          </a:xfrm>
          <a:prstGeom prst="rect">
            <a:avLst/>
          </a:prstGeom>
          <a:noFill/>
        </p:spPr>
        <p:txBody>
          <a:bodyPr wrap="square" rtlCol="0">
            <a:spAutoFit/>
          </a:bodyPr>
          <a:lstStyle/>
          <a:p>
            <a:r>
              <a:rPr lang="en-US" sz="1200" b="1" dirty="0" smtClean="0">
                <a:solidFill>
                  <a:srgbClr val="FF0000"/>
                </a:solidFill>
              </a:rPr>
              <a:t>You are out shopping with</a:t>
            </a:r>
          </a:p>
          <a:p>
            <a:r>
              <a:rPr lang="en-US" sz="1200" b="1" dirty="0" smtClean="0">
                <a:solidFill>
                  <a:srgbClr val="FF0000"/>
                </a:solidFill>
              </a:rPr>
              <a:t>Your Nan &amp; she buys a present for your Mum’s birthday. Nan asks you not to tell, is this a secret or a surprise? </a:t>
            </a:r>
          </a:p>
          <a:p>
            <a:endParaRPr lang="en-US" sz="1200" b="1" dirty="0">
              <a:solidFill>
                <a:srgbClr val="FF0000"/>
              </a:solidFill>
            </a:endParaRPr>
          </a:p>
          <a:p>
            <a:r>
              <a:rPr lang="en-US" sz="1200" b="1" dirty="0" smtClean="0">
                <a:solidFill>
                  <a:srgbClr val="FF0000"/>
                </a:solidFill>
              </a:rPr>
              <a:t>Is this ok to keep to yourself until Mum gets her present????</a:t>
            </a:r>
            <a:endParaRPr lang="en-AU" sz="1200" b="1" dirty="0">
              <a:solidFill>
                <a:srgbClr val="FF0000"/>
              </a:solidFill>
            </a:endParaRPr>
          </a:p>
        </p:txBody>
      </p:sp>
      <p:sp>
        <p:nvSpPr>
          <p:cNvPr id="8" name="TextBox 7"/>
          <p:cNvSpPr txBox="1"/>
          <p:nvPr/>
        </p:nvSpPr>
        <p:spPr>
          <a:xfrm rot="1047702">
            <a:off x="2304189" y="1677176"/>
            <a:ext cx="2274563" cy="1938992"/>
          </a:xfrm>
          <a:prstGeom prst="rect">
            <a:avLst/>
          </a:prstGeom>
          <a:noFill/>
        </p:spPr>
        <p:txBody>
          <a:bodyPr wrap="square" rtlCol="0">
            <a:spAutoFit/>
          </a:bodyPr>
          <a:lstStyle/>
          <a:p>
            <a:r>
              <a:rPr lang="en-US" sz="1200" dirty="0" smtClean="0"/>
              <a:t>You see a classmate stealing something out of another </a:t>
            </a:r>
            <a:r>
              <a:rPr lang="en-US" sz="1200" dirty="0" err="1" smtClean="0"/>
              <a:t>childs</a:t>
            </a:r>
            <a:r>
              <a:rPr lang="en-US" sz="1200" dirty="0" smtClean="0"/>
              <a:t> bag, they come up to you and tell</a:t>
            </a:r>
          </a:p>
          <a:p>
            <a:r>
              <a:rPr lang="en-US" sz="1200" dirty="0" smtClean="0"/>
              <a:t>You not to tell the teacher or something bad will happen…..</a:t>
            </a:r>
          </a:p>
          <a:p>
            <a:endParaRPr lang="en-US" sz="1200" dirty="0"/>
          </a:p>
          <a:p>
            <a:r>
              <a:rPr lang="en-US" sz="1200" dirty="0" smtClean="0"/>
              <a:t>Is this a secret or a surprise</a:t>
            </a:r>
          </a:p>
          <a:p>
            <a:endParaRPr lang="en-US" sz="1200" dirty="0"/>
          </a:p>
          <a:p>
            <a:r>
              <a:rPr lang="en-US" sz="1200" dirty="0" smtClean="0"/>
              <a:t>Is it ok to tell????</a:t>
            </a:r>
            <a:endParaRPr lang="en-AU" sz="1200" dirty="0"/>
          </a:p>
        </p:txBody>
      </p:sp>
      <p:sp>
        <p:nvSpPr>
          <p:cNvPr id="9" name="TextBox 8"/>
          <p:cNvSpPr txBox="1"/>
          <p:nvPr/>
        </p:nvSpPr>
        <p:spPr>
          <a:xfrm rot="11359451" flipV="1">
            <a:off x="4431983" y="2053976"/>
            <a:ext cx="2223791" cy="2677656"/>
          </a:xfrm>
          <a:prstGeom prst="rect">
            <a:avLst/>
          </a:prstGeom>
          <a:noFill/>
        </p:spPr>
        <p:txBody>
          <a:bodyPr wrap="square" rtlCol="0">
            <a:spAutoFit/>
          </a:bodyPr>
          <a:lstStyle/>
          <a:p>
            <a:r>
              <a:rPr lang="en-US" sz="1200" dirty="0" smtClean="0">
                <a:solidFill>
                  <a:srgbClr val="FF0000"/>
                </a:solidFill>
              </a:rPr>
              <a:t>Your friend tells you her Mum’s boyfriend keeps kissing her &amp; giving her really long hugs, she tells you it makes her feel funny in the tummy and she does not like it, your friend said he told her not to tell, it’s their secret.</a:t>
            </a:r>
          </a:p>
          <a:p>
            <a:endParaRPr lang="en-US" sz="1200" dirty="0">
              <a:solidFill>
                <a:srgbClr val="FF0000"/>
              </a:solidFill>
            </a:endParaRPr>
          </a:p>
          <a:p>
            <a:r>
              <a:rPr lang="en-US" sz="1200" dirty="0" smtClean="0">
                <a:solidFill>
                  <a:srgbClr val="FF0000"/>
                </a:solidFill>
              </a:rPr>
              <a:t>Is this a secret or a surprise?</a:t>
            </a:r>
          </a:p>
          <a:p>
            <a:endParaRPr lang="en-US" sz="1200" dirty="0">
              <a:solidFill>
                <a:srgbClr val="FF0000"/>
              </a:solidFill>
            </a:endParaRPr>
          </a:p>
          <a:p>
            <a:r>
              <a:rPr lang="en-US" sz="1200" dirty="0" smtClean="0">
                <a:solidFill>
                  <a:srgbClr val="FF0000"/>
                </a:solidFill>
              </a:rPr>
              <a:t>Should you &amp; your friend tell someone?  Who??</a:t>
            </a:r>
            <a:endParaRPr lang="en-AU" sz="1200" dirty="0">
              <a:solidFill>
                <a:srgbClr val="FF0000"/>
              </a:solidFill>
            </a:endParaRPr>
          </a:p>
        </p:txBody>
      </p:sp>
      <p:sp>
        <p:nvSpPr>
          <p:cNvPr id="10" name="TextBox 9"/>
          <p:cNvSpPr txBox="1"/>
          <p:nvPr/>
        </p:nvSpPr>
        <p:spPr>
          <a:xfrm rot="1082497">
            <a:off x="3814830" y="4883677"/>
            <a:ext cx="2302995" cy="1754326"/>
          </a:xfrm>
          <a:prstGeom prst="rect">
            <a:avLst/>
          </a:prstGeom>
          <a:noFill/>
        </p:spPr>
        <p:txBody>
          <a:bodyPr wrap="square" rtlCol="0">
            <a:spAutoFit/>
          </a:bodyPr>
          <a:lstStyle/>
          <a:p>
            <a:r>
              <a:rPr lang="en-US" sz="1200" b="1" dirty="0" smtClean="0"/>
              <a:t>When you visit a friend, they ask you to play a game where you take off all of your clothes, they tell you not to tell.</a:t>
            </a:r>
          </a:p>
          <a:p>
            <a:endParaRPr lang="en-US" sz="1200" b="1" dirty="0"/>
          </a:p>
          <a:p>
            <a:r>
              <a:rPr lang="en-US" sz="1200" b="1" dirty="0" smtClean="0"/>
              <a:t>IS this a secret </a:t>
            </a:r>
            <a:r>
              <a:rPr lang="en-US" sz="1200" b="1" dirty="0" err="1" smtClean="0"/>
              <a:t>ot</a:t>
            </a:r>
            <a:r>
              <a:rPr lang="en-US" sz="1200" b="1" dirty="0" smtClean="0"/>
              <a:t> a surprise?</a:t>
            </a:r>
          </a:p>
          <a:p>
            <a:endParaRPr lang="en-US" sz="1200" b="1" dirty="0"/>
          </a:p>
          <a:p>
            <a:r>
              <a:rPr lang="en-US" sz="1200" b="1" dirty="0" smtClean="0"/>
              <a:t>Should you tell someone?</a:t>
            </a:r>
            <a:endParaRPr lang="en-AU" sz="1200" b="1" dirty="0"/>
          </a:p>
        </p:txBody>
      </p:sp>
      <p:sp>
        <p:nvSpPr>
          <p:cNvPr id="11" name="TextBox 10"/>
          <p:cNvSpPr txBox="1"/>
          <p:nvPr/>
        </p:nvSpPr>
        <p:spPr>
          <a:xfrm>
            <a:off x="115180" y="5002475"/>
            <a:ext cx="3509169" cy="2308324"/>
          </a:xfrm>
          <a:prstGeom prst="rect">
            <a:avLst/>
          </a:prstGeom>
          <a:noFill/>
        </p:spPr>
        <p:txBody>
          <a:bodyPr wrap="square" rtlCol="0">
            <a:spAutoFit/>
          </a:bodyPr>
          <a:lstStyle/>
          <a:p>
            <a:r>
              <a:rPr lang="en-US" b="1" dirty="0" smtClean="0">
                <a:solidFill>
                  <a:srgbClr val="FF0000"/>
                </a:solidFill>
              </a:rPr>
              <a:t>Your Mum is planning a birthday party for your brother, Mum tells you not to tell him? Is this a secret or a surprise?</a:t>
            </a:r>
          </a:p>
          <a:p>
            <a:endParaRPr lang="en-US" b="1" dirty="0">
              <a:solidFill>
                <a:srgbClr val="FF0000"/>
              </a:solidFill>
            </a:endParaRPr>
          </a:p>
          <a:p>
            <a:r>
              <a:rPr lang="en-US" b="1" dirty="0" smtClean="0">
                <a:solidFill>
                  <a:srgbClr val="FF0000"/>
                </a:solidFill>
              </a:rPr>
              <a:t>Is it ok not to tell your brother?</a:t>
            </a:r>
            <a:endParaRPr lang="en-AU" b="1" dirty="0">
              <a:solidFill>
                <a:srgbClr val="FF0000"/>
              </a:solidFill>
            </a:endParaRPr>
          </a:p>
        </p:txBody>
      </p:sp>
    </p:spTree>
    <p:extLst>
      <p:ext uri="{BB962C8B-B14F-4D97-AF65-F5344CB8AC3E}">
        <p14:creationId xmlns:p14="http://schemas.microsoft.com/office/powerpoint/2010/main" val="1202829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9933" y="533135"/>
            <a:ext cx="4536344" cy="630647"/>
          </a:xfrm>
        </p:spPr>
        <p:txBody>
          <a:bodyPr>
            <a:normAutofit/>
          </a:bodyPr>
          <a:lstStyle/>
          <a:p>
            <a:pPr lvl="0" algn="ctr"/>
            <a:r>
              <a:rPr lang="en-US" sz="3600" dirty="0">
                <a:solidFill>
                  <a:prstClr val="black"/>
                </a:solidFill>
              </a:rPr>
              <a:t>Secrets </a:t>
            </a:r>
            <a:r>
              <a:rPr lang="en-US" sz="3600" dirty="0" smtClean="0">
                <a:solidFill>
                  <a:prstClr val="black"/>
                </a:solidFill>
              </a:rPr>
              <a:t>vs </a:t>
            </a:r>
            <a:r>
              <a:rPr lang="en-US" sz="3600" dirty="0">
                <a:solidFill>
                  <a:prstClr val="black"/>
                </a:solidFill>
              </a:rPr>
              <a:t>Surprises</a:t>
            </a:r>
          </a:p>
        </p:txBody>
      </p:sp>
      <p:sp>
        <p:nvSpPr>
          <p:cNvPr id="4" name="TextBox 3"/>
          <p:cNvSpPr txBox="1"/>
          <p:nvPr/>
        </p:nvSpPr>
        <p:spPr>
          <a:xfrm>
            <a:off x="416219" y="1617230"/>
            <a:ext cx="6050054" cy="341632"/>
          </a:xfrm>
          <a:prstGeom prst="rect">
            <a:avLst/>
          </a:prstGeom>
          <a:noFill/>
        </p:spPr>
        <p:txBody>
          <a:bodyPr wrap="none" rtlCol="0">
            <a:spAutoFit/>
          </a:bodyPr>
          <a:lstStyle/>
          <a:p>
            <a:pPr>
              <a:lnSpc>
                <a:spcPct val="90000"/>
              </a:lnSpc>
            </a:pPr>
            <a:r>
              <a:rPr lang="en-AU" dirty="0" smtClean="0"/>
              <a:t>Is it a secret or a surprise if we can never tell someone? </a:t>
            </a:r>
            <a:endParaRPr lang="en-AU" dirty="0"/>
          </a:p>
        </p:txBody>
      </p:sp>
      <p:sp>
        <p:nvSpPr>
          <p:cNvPr id="5" name="TextBox 4"/>
          <p:cNvSpPr txBox="1"/>
          <p:nvPr/>
        </p:nvSpPr>
        <p:spPr>
          <a:xfrm rot="10800000" flipV="1">
            <a:off x="416218" y="2117970"/>
            <a:ext cx="5901453" cy="590931"/>
          </a:xfrm>
          <a:prstGeom prst="rect">
            <a:avLst/>
          </a:prstGeom>
          <a:noFill/>
        </p:spPr>
        <p:txBody>
          <a:bodyPr wrap="square" rtlCol="0">
            <a:spAutoFit/>
          </a:bodyPr>
          <a:lstStyle/>
          <a:p>
            <a:pPr>
              <a:lnSpc>
                <a:spcPct val="90000"/>
              </a:lnSpc>
            </a:pPr>
            <a:r>
              <a:rPr lang="en-AU" dirty="0" smtClean="0"/>
              <a:t>Thinking about it makes us feel happy &amp; excited, is it a secret or a surprise?</a:t>
            </a:r>
            <a:endParaRPr lang="en-AU" dirty="0"/>
          </a:p>
        </p:txBody>
      </p:sp>
      <p:sp>
        <p:nvSpPr>
          <p:cNvPr id="6" name="TextBox 5"/>
          <p:cNvSpPr txBox="1"/>
          <p:nvPr/>
        </p:nvSpPr>
        <p:spPr>
          <a:xfrm>
            <a:off x="416218" y="2929482"/>
            <a:ext cx="5751826" cy="646331"/>
          </a:xfrm>
          <a:prstGeom prst="rect">
            <a:avLst/>
          </a:prstGeom>
          <a:noFill/>
        </p:spPr>
        <p:txBody>
          <a:bodyPr wrap="square" rtlCol="0">
            <a:spAutoFit/>
          </a:bodyPr>
          <a:lstStyle/>
          <a:p>
            <a:r>
              <a:rPr lang="en-US" dirty="0" smtClean="0"/>
              <a:t>If someone tells us something bad will happen if we tell, is it a secret or a surprise?</a:t>
            </a:r>
            <a:endParaRPr lang="en-AU" dirty="0"/>
          </a:p>
        </p:txBody>
      </p:sp>
      <p:sp>
        <p:nvSpPr>
          <p:cNvPr id="7" name="TextBox 6"/>
          <p:cNvSpPr txBox="1"/>
          <p:nvPr/>
        </p:nvSpPr>
        <p:spPr>
          <a:xfrm>
            <a:off x="416218" y="3724102"/>
            <a:ext cx="5270270" cy="646331"/>
          </a:xfrm>
          <a:prstGeom prst="rect">
            <a:avLst/>
          </a:prstGeom>
          <a:noFill/>
        </p:spPr>
        <p:txBody>
          <a:bodyPr wrap="square" rtlCol="0">
            <a:spAutoFit/>
          </a:bodyPr>
          <a:lstStyle/>
          <a:p>
            <a:r>
              <a:rPr lang="en-US" dirty="0" smtClean="0"/>
              <a:t>Thinking about it makes us feel mad or sad or scared? Is it a secret or a surprise?</a:t>
            </a:r>
            <a:endParaRPr lang="en-AU" dirty="0"/>
          </a:p>
        </p:txBody>
      </p:sp>
      <p:sp>
        <p:nvSpPr>
          <p:cNvPr id="8" name="TextBox 7"/>
          <p:cNvSpPr txBox="1"/>
          <p:nvPr/>
        </p:nvSpPr>
        <p:spPr>
          <a:xfrm>
            <a:off x="416219" y="4725474"/>
            <a:ext cx="4946546" cy="923330"/>
          </a:xfrm>
          <a:prstGeom prst="rect">
            <a:avLst/>
          </a:prstGeom>
          <a:noFill/>
        </p:spPr>
        <p:txBody>
          <a:bodyPr wrap="square" rtlCol="0">
            <a:spAutoFit/>
          </a:bodyPr>
          <a:lstStyle/>
          <a:p>
            <a:r>
              <a:rPr lang="en-US" dirty="0" smtClean="0"/>
              <a:t>We only have to keep quiet about it for a short time &amp; thinking about it doesn’t feel horrible? </a:t>
            </a:r>
            <a:endParaRPr lang="en-AU" dirty="0"/>
          </a:p>
        </p:txBody>
      </p:sp>
      <p:sp>
        <p:nvSpPr>
          <p:cNvPr id="9" name="TextBox 8"/>
          <p:cNvSpPr txBox="1"/>
          <p:nvPr/>
        </p:nvSpPr>
        <p:spPr>
          <a:xfrm>
            <a:off x="416219" y="5885411"/>
            <a:ext cx="5279009" cy="646331"/>
          </a:xfrm>
          <a:prstGeom prst="rect">
            <a:avLst/>
          </a:prstGeom>
          <a:noFill/>
        </p:spPr>
        <p:txBody>
          <a:bodyPr wrap="none" rtlCol="0">
            <a:spAutoFit/>
          </a:bodyPr>
          <a:lstStyle/>
          <a:p>
            <a:r>
              <a:rPr lang="en-US" dirty="0" smtClean="0"/>
              <a:t>Is it ok for adults to ask children to keep secrets?</a:t>
            </a:r>
          </a:p>
          <a:p>
            <a:endParaRPr lang="en-AU"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14310">
            <a:off x="321910" y="6858210"/>
            <a:ext cx="2267870" cy="1879304"/>
          </a:xfrm>
          <a:prstGeom prst="rect">
            <a:avLst/>
          </a:prstGeom>
        </p:spPr>
      </p:pic>
    </p:spTree>
    <p:extLst>
      <p:ext uri="{BB962C8B-B14F-4D97-AF65-F5344CB8AC3E}">
        <p14:creationId xmlns:p14="http://schemas.microsoft.com/office/powerpoint/2010/main" val="2080291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el\AppData\Local\Microsoft\Windows\INetCache\IE\WHWHTPKS\children-clip-art-borders-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8" y="2661490"/>
            <a:ext cx="6543670" cy="627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48837" y="2292158"/>
            <a:ext cx="4782395" cy="369332"/>
          </a:xfrm>
          <a:prstGeom prst="rect">
            <a:avLst/>
          </a:prstGeom>
          <a:noFill/>
        </p:spPr>
        <p:txBody>
          <a:bodyPr wrap="square" rtlCol="0">
            <a:spAutoFit/>
          </a:bodyPr>
          <a:lstStyle/>
          <a:p>
            <a:pPr algn="ctr"/>
            <a:r>
              <a:rPr lang="en-AU" dirty="0" smtClean="0"/>
              <a:t>Draw a surprise here</a:t>
            </a:r>
            <a:endParaRPr lang="en-AU" dirty="0"/>
          </a:p>
        </p:txBody>
      </p:sp>
      <p:sp>
        <p:nvSpPr>
          <p:cNvPr id="5" name="TextBox 4"/>
          <p:cNvSpPr txBox="1"/>
          <p:nvPr/>
        </p:nvSpPr>
        <p:spPr>
          <a:xfrm>
            <a:off x="235198" y="301320"/>
            <a:ext cx="6182227" cy="2308324"/>
          </a:xfrm>
          <a:prstGeom prst="rect">
            <a:avLst/>
          </a:prstGeom>
          <a:noFill/>
        </p:spPr>
        <p:txBody>
          <a:bodyPr wrap="square" rtlCol="0">
            <a:spAutoFit/>
          </a:bodyPr>
          <a:lstStyle/>
          <a:p>
            <a:r>
              <a:rPr lang="en-US" dirty="0" smtClean="0"/>
              <a:t>What was the best surprise you ever had or the best surprise you could imagine? ………………………………………………………………………………………………………………………………………………………………………………………………………………………………………………………………………………………………………………………………………………………………………………………………………………………………………………………………………………..</a:t>
            </a:r>
            <a:endParaRPr lang="en-AU" dirty="0" smtClean="0"/>
          </a:p>
          <a:p>
            <a:endParaRPr lang="en-AU" dirty="0" smtClean="0"/>
          </a:p>
        </p:txBody>
      </p:sp>
    </p:spTree>
    <p:extLst>
      <p:ext uri="{BB962C8B-B14F-4D97-AF65-F5344CB8AC3E}">
        <p14:creationId xmlns:p14="http://schemas.microsoft.com/office/powerpoint/2010/main" val="1358171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470" y="-134195"/>
            <a:ext cx="5829300" cy="3183467"/>
          </a:xfrm>
        </p:spPr>
        <p:txBody>
          <a:bodyPr/>
          <a:lstStyle/>
          <a:p>
            <a:r>
              <a:rPr lang="en-AU" dirty="0" smtClean="0"/>
              <a:t>Quiz</a:t>
            </a:r>
            <a:endParaRPr lang="en-AU" dirty="0"/>
          </a:p>
        </p:txBody>
      </p:sp>
      <p:sp>
        <p:nvSpPr>
          <p:cNvPr id="3" name="Subtitle 2"/>
          <p:cNvSpPr>
            <a:spLocks noGrp="1"/>
          </p:cNvSpPr>
          <p:nvPr>
            <p:ph type="subTitle" idx="1"/>
          </p:nvPr>
        </p:nvSpPr>
        <p:spPr>
          <a:xfrm>
            <a:off x="857250" y="3032761"/>
            <a:ext cx="5143500" cy="3977640"/>
          </a:xfrm>
        </p:spPr>
        <p:txBody>
          <a:bodyPr/>
          <a:lstStyle/>
          <a:p>
            <a:pPr marL="342900" indent="-342900" algn="l">
              <a:buFont typeface="Arial" pitchFamily="34" charset="0"/>
              <a:buChar char="•"/>
            </a:pPr>
            <a:r>
              <a:rPr lang="en-AU" dirty="0" smtClean="0"/>
              <a:t>Is it ok to say NO to a grown up?</a:t>
            </a:r>
          </a:p>
          <a:p>
            <a:pPr marL="342900" indent="-342900" algn="l">
              <a:buFont typeface="Arial" pitchFamily="34" charset="0"/>
              <a:buChar char="•"/>
            </a:pPr>
            <a:r>
              <a:rPr lang="en-AU" dirty="0" smtClean="0"/>
              <a:t>If a grown up tells me to keep a secret, do I have to?</a:t>
            </a:r>
            <a:endParaRPr lang="en-AU" dirty="0"/>
          </a:p>
        </p:txBody>
      </p:sp>
    </p:spTree>
    <p:extLst>
      <p:ext uri="{BB962C8B-B14F-4D97-AF65-F5344CB8AC3E}">
        <p14:creationId xmlns:p14="http://schemas.microsoft.com/office/powerpoint/2010/main" val="413017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1213658"/>
            <a:ext cx="5187141" cy="3785652"/>
          </a:xfrm>
          <a:prstGeom prst="rect">
            <a:avLst/>
          </a:prstGeom>
          <a:noFill/>
        </p:spPr>
        <p:txBody>
          <a:bodyPr wrap="square" rtlCol="0">
            <a:spAutoFit/>
          </a:bodyPr>
          <a:lstStyle/>
          <a:p>
            <a:pPr algn="ctr"/>
            <a:r>
              <a:rPr lang="en-US" sz="4000" dirty="0" smtClean="0"/>
              <a:t>End of week 2</a:t>
            </a:r>
          </a:p>
          <a:p>
            <a:pPr algn="ctr"/>
            <a:endParaRPr lang="en-US" sz="4000" dirty="0"/>
          </a:p>
          <a:p>
            <a:pPr algn="ctr"/>
            <a:r>
              <a:rPr lang="en-US" sz="4000" dirty="0" smtClean="0"/>
              <a:t>Questions?</a:t>
            </a:r>
          </a:p>
          <a:p>
            <a:pPr algn="ctr"/>
            <a:endParaRPr lang="en-US" sz="4000" dirty="0"/>
          </a:p>
          <a:p>
            <a:pPr algn="ctr"/>
            <a:r>
              <a:rPr lang="en-US" sz="4000" dirty="0" smtClean="0"/>
              <a:t>Homework is your surprise pic </a:t>
            </a:r>
            <a:r>
              <a:rPr lang="en-US" sz="4000" dirty="0" smtClean="0">
                <a:sym typeface="Wingdings" panose="05000000000000000000" pitchFamily="2" charset="2"/>
              </a:rPr>
              <a:t></a:t>
            </a:r>
            <a:endParaRPr lang="en-AU" sz="4000" dirty="0"/>
          </a:p>
        </p:txBody>
      </p:sp>
    </p:spTree>
    <p:extLst>
      <p:ext uri="{BB962C8B-B14F-4D97-AF65-F5344CB8AC3E}">
        <p14:creationId xmlns:p14="http://schemas.microsoft.com/office/powerpoint/2010/main" val="22091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2693245"/>
          </a:xfrm>
        </p:spPr>
        <p:txBody>
          <a:bodyPr>
            <a:normAutofit/>
          </a:bodyPr>
          <a:lstStyle/>
          <a:p>
            <a:r>
              <a:rPr lang="en-AU" dirty="0" smtClean="0"/>
              <a:t>Group Agreements &amp; Confidentiality</a:t>
            </a:r>
            <a:endParaRPr lang="en-AU" dirty="0"/>
          </a:p>
        </p:txBody>
      </p:sp>
      <p:sp>
        <p:nvSpPr>
          <p:cNvPr id="3" name="Content Placeholder 2"/>
          <p:cNvSpPr>
            <a:spLocks noGrp="1"/>
          </p:cNvSpPr>
          <p:nvPr>
            <p:ph idx="1"/>
          </p:nvPr>
        </p:nvSpPr>
        <p:spPr>
          <a:xfrm>
            <a:off x="505778" y="2659380"/>
            <a:ext cx="5915025" cy="4305300"/>
          </a:xfrm>
        </p:spPr>
        <p:txBody>
          <a:bodyPr>
            <a:normAutofit/>
          </a:bodyPr>
          <a:lstStyle/>
          <a:p>
            <a:pPr marL="285750" indent="-285750">
              <a:buFont typeface="Arial" charset="0"/>
              <a:buChar char="•"/>
            </a:pPr>
            <a:r>
              <a:rPr lang="en-AU" dirty="0" smtClean="0"/>
              <a:t>Be nice to one another</a:t>
            </a:r>
          </a:p>
          <a:p>
            <a:pPr marL="285750" indent="-285750">
              <a:buFont typeface="Arial" charset="0"/>
              <a:buChar char="•"/>
            </a:pPr>
            <a:r>
              <a:rPr lang="en-AU" dirty="0" smtClean="0"/>
              <a:t>Keep your hands to yourselves, use your words</a:t>
            </a:r>
          </a:p>
          <a:p>
            <a:pPr marL="285750" indent="-285750">
              <a:buFont typeface="Arial" charset="0"/>
              <a:buChar char="•"/>
            </a:pPr>
            <a:r>
              <a:rPr lang="en-AU" dirty="0" smtClean="0"/>
              <a:t>Everyone can have a turn at speaking</a:t>
            </a:r>
          </a:p>
          <a:p>
            <a:pPr marL="285750" indent="-285750">
              <a:buFont typeface="Arial" charset="0"/>
              <a:buChar char="•"/>
            </a:pPr>
            <a:r>
              <a:rPr lang="en-AU" dirty="0" smtClean="0"/>
              <a:t>Consent &amp; Confidentiality</a:t>
            </a:r>
          </a:p>
          <a:p>
            <a:pPr marL="0" indent="0">
              <a:buNone/>
            </a:pPr>
            <a:r>
              <a:rPr lang="en-AU" sz="1300" dirty="0" smtClean="0"/>
              <a:t>	This </a:t>
            </a:r>
            <a:r>
              <a:rPr lang="en-AU" sz="1300" dirty="0"/>
              <a:t>is a private group whatever we talk about stays </a:t>
            </a:r>
            <a:r>
              <a:rPr lang="en-AU" sz="1300" dirty="0" smtClean="0"/>
              <a:t>here, </a:t>
            </a:r>
            <a:r>
              <a:rPr lang="en-AU" sz="1300" dirty="0"/>
              <a:t>but if </a:t>
            </a:r>
            <a:r>
              <a:rPr lang="en-AU" sz="1300" dirty="0" smtClean="0"/>
              <a:t>	you tell </a:t>
            </a:r>
            <a:r>
              <a:rPr lang="en-AU" sz="1300" dirty="0"/>
              <a:t>me you or someone else </a:t>
            </a:r>
            <a:r>
              <a:rPr lang="en-AU" sz="1300" dirty="0" smtClean="0"/>
              <a:t>is being </a:t>
            </a:r>
            <a:r>
              <a:rPr lang="en-AU" sz="1300" dirty="0"/>
              <a:t>hurt I may have to tell </a:t>
            </a:r>
            <a:r>
              <a:rPr lang="en-AU" sz="1300" dirty="0" smtClean="0"/>
              <a:t>	someone to </a:t>
            </a:r>
            <a:r>
              <a:rPr lang="en-AU" sz="1300" dirty="0"/>
              <a:t>protect you</a:t>
            </a:r>
          </a:p>
          <a:p>
            <a:pPr marL="285750" indent="-285750">
              <a:buFont typeface="Arial" charset="0"/>
              <a:buChar char="•"/>
            </a:pPr>
            <a:r>
              <a:rPr lang="en-AU" dirty="0" smtClean="0"/>
              <a:t>This is a safe space </a:t>
            </a:r>
            <a:r>
              <a:rPr lang="en-AU" dirty="0" smtClean="0">
                <a:sym typeface="Wingdings" pitchFamily="2" charset="2"/>
              </a:rPr>
              <a:t></a:t>
            </a:r>
            <a:endParaRPr lang="en-AU" dirty="0"/>
          </a:p>
        </p:txBody>
      </p:sp>
    </p:spTree>
    <p:extLst>
      <p:ext uri="{BB962C8B-B14F-4D97-AF65-F5344CB8AC3E}">
        <p14:creationId xmlns:p14="http://schemas.microsoft.com/office/powerpoint/2010/main" val="34140699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662" y="137703"/>
            <a:ext cx="3607724" cy="893074"/>
          </a:xfrm>
        </p:spPr>
        <p:txBody>
          <a:bodyPr>
            <a:normAutofit/>
          </a:bodyPr>
          <a:lstStyle/>
          <a:p>
            <a:r>
              <a:rPr lang="en-US" sz="4800" dirty="0" smtClean="0"/>
              <a:t>Week 3</a:t>
            </a:r>
            <a:endParaRPr lang="en-AU" sz="4800" dirty="0"/>
          </a:p>
        </p:txBody>
      </p:sp>
      <p:sp>
        <p:nvSpPr>
          <p:cNvPr id="3" name="Content Placeholder 2"/>
          <p:cNvSpPr>
            <a:spLocks noGrp="1"/>
          </p:cNvSpPr>
          <p:nvPr>
            <p:ph idx="1"/>
          </p:nvPr>
        </p:nvSpPr>
        <p:spPr>
          <a:xfrm>
            <a:off x="931025" y="1602896"/>
            <a:ext cx="5054138" cy="3684000"/>
          </a:xfrm>
        </p:spPr>
        <p:txBody>
          <a:bodyPr>
            <a:normAutofit/>
          </a:bodyPr>
          <a:lstStyle/>
          <a:p>
            <a:r>
              <a:rPr lang="en-US" sz="4400" dirty="0" smtClean="0"/>
              <a:t>Private Parts</a:t>
            </a:r>
          </a:p>
          <a:p>
            <a:pPr lvl="1"/>
            <a:r>
              <a:rPr lang="en-US" sz="4400" dirty="0" smtClean="0"/>
              <a:t>Body Bubble</a:t>
            </a:r>
            <a:endParaRPr lang="en-US" sz="4400" dirty="0" smtClean="0"/>
          </a:p>
          <a:p>
            <a:r>
              <a:rPr lang="en-US" sz="4400" dirty="0" smtClean="0"/>
              <a:t>Internet Safety</a:t>
            </a:r>
          </a:p>
          <a:p>
            <a:r>
              <a:rPr lang="en-US" sz="4400" dirty="0" smtClean="0"/>
              <a:t>Recap &amp; Quiz</a:t>
            </a:r>
          </a:p>
          <a:p>
            <a:r>
              <a:rPr lang="en-US" sz="4400" dirty="0" smtClean="0"/>
              <a:t>Feedback form</a:t>
            </a:r>
            <a:endParaRPr lang="en-US" sz="4400" dirty="0" smtClean="0"/>
          </a:p>
        </p:txBody>
      </p:sp>
    </p:spTree>
    <p:extLst>
      <p:ext uri="{BB962C8B-B14F-4D97-AF65-F5344CB8AC3E}">
        <p14:creationId xmlns:p14="http://schemas.microsoft.com/office/powerpoint/2010/main" val="18193561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6538" y="2111433"/>
            <a:ext cx="3825086" cy="1200329"/>
          </a:xfrm>
          <a:prstGeom prst="rect">
            <a:avLst/>
          </a:prstGeom>
          <a:noFill/>
        </p:spPr>
        <p:txBody>
          <a:bodyPr wrap="none" rtlCol="0">
            <a:spAutoFit/>
          </a:bodyPr>
          <a:lstStyle/>
          <a:p>
            <a:r>
              <a:rPr lang="en-AU" dirty="0">
                <a:hlinkClick r:id="rId2"/>
              </a:rPr>
              <a:t>https://</a:t>
            </a:r>
            <a:r>
              <a:rPr lang="en-AU" dirty="0" smtClean="0">
                <a:hlinkClick r:id="rId2"/>
              </a:rPr>
              <a:t>youtu.be/zNTUMNKSNwk</a:t>
            </a:r>
            <a:endParaRPr lang="en-AU" dirty="0" smtClean="0"/>
          </a:p>
          <a:p>
            <a:endParaRPr lang="en-US" dirty="0"/>
          </a:p>
          <a:p>
            <a:endParaRPr lang="en-US" dirty="0" smtClean="0"/>
          </a:p>
          <a:p>
            <a:r>
              <a:rPr lang="en-US" dirty="0" err="1" smtClean="0"/>
              <a:t>IUNsafe</a:t>
            </a:r>
            <a:r>
              <a:rPr lang="en-US" dirty="0" smtClean="0"/>
              <a:t> safe touches – </a:t>
            </a:r>
            <a:r>
              <a:rPr lang="en-US" dirty="0" err="1" smtClean="0"/>
              <a:t>prvate</a:t>
            </a:r>
            <a:r>
              <a:rPr lang="en-US" dirty="0" smtClean="0"/>
              <a:t> parts</a:t>
            </a:r>
            <a:endParaRPr lang="en-AU" dirty="0"/>
          </a:p>
        </p:txBody>
      </p:sp>
    </p:spTree>
    <p:extLst>
      <p:ext uri="{BB962C8B-B14F-4D97-AF65-F5344CB8AC3E}">
        <p14:creationId xmlns:p14="http://schemas.microsoft.com/office/powerpoint/2010/main" val="418302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el\AppData\Local\Microsoft\Windows\INetCache\IE\WHWHTPKS\children-clip-art-borders-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98" y="2865120"/>
            <a:ext cx="6543670" cy="6278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5835" y="2495788"/>
            <a:ext cx="4782395" cy="369332"/>
          </a:xfrm>
          <a:prstGeom prst="rect">
            <a:avLst/>
          </a:prstGeom>
          <a:noFill/>
        </p:spPr>
        <p:txBody>
          <a:bodyPr wrap="square" rtlCol="0">
            <a:spAutoFit/>
          </a:bodyPr>
          <a:lstStyle/>
          <a:p>
            <a:pPr algn="ctr"/>
            <a:r>
              <a:rPr lang="en-AU" dirty="0" smtClean="0"/>
              <a:t>Draw your face here</a:t>
            </a:r>
            <a:endParaRPr lang="en-AU" dirty="0"/>
          </a:p>
        </p:txBody>
      </p:sp>
      <p:sp>
        <p:nvSpPr>
          <p:cNvPr id="5" name="TextBox 4"/>
          <p:cNvSpPr txBox="1"/>
          <p:nvPr/>
        </p:nvSpPr>
        <p:spPr>
          <a:xfrm>
            <a:off x="1036320" y="822960"/>
            <a:ext cx="5287025" cy="1477328"/>
          </a:xfrm>
          <a:prstGeom prst="rect">
            <a:avLst/>
          </a:prstGeom>
          <a:noFill/>
        </p:spPr>
        <p:txBody>
          <a:bodyPr wrap="none" rtlCol="0">
            <a:spAutoFit/>
          </a:bodyPr>
          <a:lstStyle/>
          <a:p>
            <a:r>
              <a:rPr lang="en-AU" dirty="0" smtClean="0"/>
              <a:t>My Name is ………………………………………………………….</a:t>
            </a:r>
          </a:p>
          <a:p>
            <a:endParaRPr lang="en-AU" dirty="0" smtClean="0"/>
          </a:p>
          <a:p>
            <a:r>
              <a:rPr lang="en-AU" dirty="0" smtClean="0"/>
              <a:t>I am …………………………………………………..years old!!!</a:t>
            </a:r>
          </a:p>
          <a:p>
            <a:endParaRPr lang="en-AU" dirty="0"/>
          </a:p>
          <a:p>
            <a:pPr algn="ctr"/>
            <a:r>
              <a:rPr lang="en-AU" dirty="0" smtClean="0"/>
              <a:t>This book belongs to me </a:t>
            </a:r>
            <a:r>
              <a:rPr lang="en-AU" dirty="0" smtClean="0">
                <a:sym typeface="Wingdings" pitchFamily="2" charset="2"/>
              </a:rPr>
              <a:t></a:t>
            </a:r>
            <a:endParaRPr lang="en-AU" dirty="0"/>
          </a:p>
        </p:txBody>
      </p:sp>
    </p:spTree>
    <p:extLst>
      <p:ext uri="{BB962C8B-B14F-4D97-AF65-F5344CB8AC3E}">
        <p14:creationId xmlns:p14="http://schemas.microsoft.com/office/powerpoint/2010/main" val="2538909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327660"/>
            <a:ext cx="5915025" cy="5646420"/>
          </a:xfrm>
        </p:spPr>
        <p:txBody>
          <a:bodyPr>
            <a:normAutofit/>
          </a:bodyPr>
          <a:lstStyle/>
          <a:p>
            <a:pPr marL="285750" indent="-285750"/>
            <a:r>
              <a:rPr lang="en-AU" sz="2000" dirty="0"/>
              <a:t>My </a:t>
            </a:r>
            <a:r>
              <a:rPr lang="en-AU" sz="2000" dirty="0" smtClean="0"/>
              <a:t>body</a:t>
            </a:r>
            <a:r>
              <a:rPr lang="en-AU" sz="2000" dirty="0"/>
              <a:t>, My </a:t>
            </a:r>
            <a:r>
              <a:rPr lang="en-AU" sz="2000" dirty="0" smtClean="0"/>
              <a:t>Rules</a:t>
            </a:r>
            <a:r>
              <a:rPr lang="en-AU" sz="4800" dirty="0"/>
              <a:t/>
            </a:r>
            <a:br>
              <a:rPr lang="en-AU" sz="4800" dirty="0"/>
            </a:br>
            <a:r>
              <a:rPr lang="en-AU" sz="2000" dirty="0" smtClean="0"/>
              <a:t>We all have the right to feel safe, all of the time!</a:t>
            </a:r>
            <a:br>
              <a:rPr lang="en-AU" sz="2000" dirty="0" smtClean="0"/>
            </a:br>
            <a:r>
              <a:rPr lang="en-AU" sz="2000" dirty="0"/>
              <a:t/>
            </a:r>
            <a:br>
              <a:rPr lang="en-AU" sz="2000" dirty="0"/>
            </a:br>
            <a:r>
              <a:rPr lang="en-AU" sz="2000" dirty="0"/>
              <a:t>Protective Behaviours relates to keeping our body safe &amp; talking to a safe adult if we don’t feel safe</a:t>
            </a:r>
            <a:r>
              <a:rPr lang="en-AU" sz="2000" dirty="0" smtClean="0"/>
              <a:t>.</a:t>
            </a:r>
            <a:br>
              <a:rPr lang="en-AU" sz="2000" dirty="0" smtClean="0"/>
            </a:br>
            <a:r>
              <a:rPr lang="en-AU" sz="2000" dirty="0"/>
              <a:t/>
            </a:r>
            <a:br>
              <a:rPr lang="en-AU" sz="2000" dirty="0"/>
            </a:br>
            <a:r>
              <a:rPr lang="en-AU" sz="1800" dirty="0"/>
              <a:t>We have the right to feel safe</a:t>
            </a:r>
            <a:br>
              <a:rPr lang="en-AU" sz="1800" dirty="0"/>
            </a:br>
            <a:r>
              <a:rPr lang="en-AU" sz="1800" dirty="0"/>
              <a:t/>
            </a:r>
            <a:br>
              <a:rPr lang="en-AU" sz="1800" dirty="0"/>
            </a:br>
            <a:r>
              <a:rPr lang="en-AU" sz="1800" dirty="0"/>
              <a:t>We have the right to tell someone if we do not feel safe</a:t>
            </a:r>
            <a:br>
              <a:rPr lang="en-AU" sz="1800" dirty="0"/>
            </a:br>
            <a:r>
              <a:rPr lang="en-AU" sz="2000" dirty="0" smtClean="0"/>
              <a:t/>
            </a:r>
            <a:br>
              <a:rPr lang="en-AU" sz="2000" dirty="0" smtClean="0"/>
            </a:br>
            <a:endParaRPr lang="en-AU" sz="2000" dirty="0"/>
          </a:p>
        </p:txBody>
      </p:sp>
    </p:spTree>
    <p:extLst>
      <p:ext uri="{BB962C8B-B14F-4D97-AF65-F5344CB8AC3E}">
        <p14:creationId xmlns:p14="http://schemas.microsoft.com/office/powerpoint/2010/main" val="3823965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6"/>
            <a:ext cx="5829300" cy="2120476"/>
          </a:xfrm>
        </p:spPr>
        <p:txBody>
          <a:bodyPr>
            <a:normAutofit/>
          </a:bodyPr>
          <a:lstStyle/>
          <a:p>
            <a:r>
              <a:rPr lang="en-AU" sz="5400" dirty="0" smtClean="0"/>
              <a:t>My Body </a:t>
            </a:r>
            <a:r>
              <a:rPr lang="en-AU" sz="5400" dirty="0"/>
              <a:t>S</a:t>
            </a:r>
            <a:r>
              <a:rPr lang="en-AU" sz="5400" dirty="0" smtClean="0"/>
              <a:t>afety Rules</a:t>
            </a:r>
            <a:endParaRPr lang="en-AU" sz="5400" dirty="0"/>
          </a:p>
        </p:txBody>
      </p:sp>
      <p:sp>
        <p:nvSpPr>
          <p:cNvPr id="3" name="Subtitle 2"/>
          <p:cNvSpPr>
            <a:spLocks noGrp="1"/>
          </p:cNvSpPr>
          <p:nvPr>
            <p:ph type="subTitle" idx="1"/>
          </p:nvPr>
        </p:nvSpPr>
        <p:spPr>
          <a:xfrm>
            <a:off x="857250" y="4673600"/>
            <a:ext cx="5143500" cy="2011680"/>
          </a:xfrm>
        </p:spPr>
        <p:txBody>
          <a:bodyPr/>
          <a:lstStyle/>
          <a:p>
            <a:r>
              <a:rPr lang="en-AU" dirty="0">
                <a:hlinkClick r:id="rId3"/>
              </a:rPr>
              <a:t>https://</a:t>
            </a:r>
            <a:r>
              <a:rPr lang="en-AU" dirty="0" smtClean="0">
                <a:hlinkClick r:id="rId3"/>
              </a:rPr>
              <a:t>www.youtube.com/watch?v=u03EHVf-7vI</a:t>
            </a:r>
            <a:r>
              <a:rPr lang="en-AU" dirty="0" smtClean="0"/>
              <a:t> </a:t>
            </a:r>
            <a:endParaRPr lang="en-AU" dirty="0"/>
          </a:p>
        </p:txBody>
      </p:sp>
    </p:spTree>
    <p:extLst>
      <p:ext uri="{BB962C8B-B14F-4D97-AF65-F5344CB8AC3E}">
        <p14:creationId xmlns:p14="http://schemas.microsoft.com/office/powerpoint/2010/main" val="1992513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8640" y="7322820"/>
            <a:ext cx="2727960" cy="1477328"/>
          </a:xfrm>
          <a:prstGeom prst="rect">
            <a:avLst/>
          </a:prstGeom>
          <a:noFill/>
        </p:spPr>
        <p:txBody>
          <a:bodyPr wrap="square" rtlCol="0">
            <a:spAutoFit/>
          </a:bodyPr>
          <a:lstStyle/>
          <a:p>
            <a:pPr algn="ctr"/>
            <a:r>
              <a:rPr lang="en-AU" b="1" dirty="0"/>
              <a:t>You have a copy of this</a:t>
            </a:r>
          </a:p>
          <a:p>
            <a:pPr algn="ctr"/>
            <a:r>
              <a:rPr lang="en-AU" b="1" dirty="0"/>
              <a:t>slide in your folder to keep.</a:t>
            </a:r>
          </a:p>
          <a:p>
            <a:pPr algn="ctr"/>
            <a:r>
              <a:rPr lang="en-AU" b="1" dirty="0">
                <a:sym typeface="Wingdings" pitchFamily="2" charset="2"/>
              </a:rPr>
              <a:t></a:t>
            </a:r>
            <a:endParaRPr lang="en-AU" b="1" dirty="0"/>
          </a:p>
          <a:p>
            <a:endParaRPr lang="en-AU" dirty="0"/>
          </a:p>
        </p:txBody>
      </p:sp>
      <p:pic>
        <p:nvPicPr>
          <p:cNvPr id="1026" name="Picture 2" descr="\\wbsaserver01.local\wbsa\Resources\Client Programs\Protective Behaviours Program\CURRENT PROTECTIVE BEHAVIOURS PROGRAMS\5 Body Safety Ru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4" y="1147763"/>
            <a:ext cx="3988938" cy="5656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1460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985520"/>
            <a:ext cx="6000749" cy="3416320"/>
          </a:xfrm>
          <a:prstGeom prst="rect">
            <a:avLst/>
          </a:prstGeom>
        </p:spPr>
        <p:txBody>
          <a:bodyPr wrap="square">
            <a:spAutoFit/>
          </a:bodyPr>
          <a:lstStyle/>
          <a:p>
            <a:pPr algn="ctr"/>
            <a:r>
              <a:rPr lang="en-AU" sz="3600" dirty="0"/>
              <a:t>It should be </a:t>
            </a:r>
            <a:r>
              <a:rPr lang="en-AU" sz="3600" dirty="0" smtClean="0"/>
              <a:t>just as </a:t>
            </a:r>
            <a:r>
              <a:rPr lang="en-AU" sz="3600" dirty="0"/>
              <a:t>normal for </a:t>
            </a:r>
            <a:r>
              <a:rPr lang="en-AU" sz="3600" dirty="0" smtClean="0"/>
              <a:t>adults </a:t>
            </a:r>
            <a:r>
              <a:rPr lang="en-AU" sz="3600" dirty="0"/>
              <a:t>and children to have conversations about </a:t>
            </a:r>
            <a:r>
              <a:rPr lang="en-AU" sz="3600" dirty="0" smtClean="0"/>
              <a:t>feeling safe &amp; keeping our bodies safe as </a:t>
            </a:r>
            <a:r>
              <a:rPr lang="en-AU" sz="3600" dirty="0"/>
              <a:t>we do about safely crossing roads.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95" y="5153661"/>
            <a:ext cx="2025536" cy="2176779"/>
          </a:xfrm>
          <a:prstGeom prst="rect">
            <a:avLst/>
          </a:prstGeom>
        </p:spPr>
      </p:pic>
    </p:spTree>
    <p:extLst>
      <p:ext uri="{BB962C8B-B14F-4D97-AF65-F5344CB8AC3E}">
        <p14:creationId xmlns:p14="http://schemas.microsoft.com/office/powerpoint/2010/main" val="661789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17" y="548644"/>
            <a:ext cx="5915025" cy="975356"/>
          </a:xfrm>
        </p:spPr>
        <p:txBody>
          <a:bodyPr>
            <a:noAutofit/>
          </a:bodyPr>
          <a:lstStyle/>
          <a:p>
            <a:pPr marL="914400" lvl="1" indent="-457200" algn="ctr"/>
            <a:r>
              <a:rPr lang="en-US" sz="3200" kern="1200" dirty="0">
                <a:solidFill>
                  <a:srgbClr val="9B3119"/>
                </a:solidFill>
                <a:latin typeface="+mn-lt"/>
                <a:ea typeface="+mn-ea"/>
                <a:cs typeface="+mn-cs"/>
              </a:rPr>
              <a:t>My Body is my Body and it </a:t>
            </a:r>
            <a:r>
              <a:rPr lang="en-US" sz="3200" kern="1200" dirty="0" smtClean="0">
                <a:solidFill>
                  <a:srgbClr val="9B3119"/>
                </a:solidFill>
                <a:latin typeface="+mn-lt"/>
                <a:ea typeface="+mn-ea"/>
                <a:cs typeface="+mn-cs"/>
              </a:rPr>
              <a:t>Belongs </a:t>
            </a:r>
            <a:r>
              <a:rPr lang="en-US" sz="3200" kern="1200" dirty="0">
                <a:solidFill>
                  <a:srgbClr val="9B3119"/>
                </a:solidFill>
                <a:latin typeface="+mn-lt"/>
                <a:ea typeface="+mn-ea"/>
                <a:cs typeface="+mn-cs"/>
              </a:rPr>
              <a:t>to Me!</a:t>
            </a:r>
          </a:p>
        </p:txBody>
      </p:sp>
      <p:sp>
        <p:nvSpPr>
          <p:cNvPr id="3" name="Text Placeholder 2"/>
          <p:cNvSpPr>
            <a:spLocks noGrp="1"/>
          </p:cNvSpPr>
          <p:nvPr>
            <p:ph type="body" idx="1"/>
          </p:nvPr>
        </p:nvSpPr>
        <p:spPr>
          <a:xfrm>
            <a:off x="345997" y="7886701"/>
            <a:ext cx="2793443" cy="426719"/>
          </a:xfrm>
        </p:spPr>
        <p:txBody>
          <a:bodyPr>
            <a:normAutofit/>
          </a:bodyPr>
          <a:lstStyle/>
          <a:p>
            <a:endParaRPr lang="en-AU" dirty="0" smtClean="0"/>
          </a:p>
          <a:p>
            <a:endParaRPr lang="en-AU" dirty="0"/>
          </a:p>
        </p:txBody>
      </p:sp>
      <p:pic>
        <p:nvPicPr>
          <p:cNvPr id="3074" name="Picture 2" descr="C:\Users\angel\AppData\Local\Microsoft\Windows\INetCache\IE\LS9ECQGJ\Outline-bod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 y="1432560"/>
            <a:ext cx="3950970" cy="6385560"/>
          </a:xfrm>
          <a:prstGeom prst="rect">
            <a:avLst/>
          </a:prstGeom>
          <a:noFill/>
          <a:extLst>
            <a:ext uri="{909E8E84-426E-40DD-AFC4-6F175D3DCCD1}">
              <a14:hiddenFill xmlns:a14="http://schemas.microsoft.com/office/drawing/2010/main">
                <a:solidFill>
                  <a:srgbClr val="FFFFFF"/>
                </a:solidFill>
              </a14:hiddenFill>
            </a:ext>
          </a:extLst>
        </p:spPr>
      </p:pic>
      <p:sp>
        <p:nvSpPr>
          <p:cNvPr id="4" name="PubRRectCallout"/>
          <p:cNvSpPr>
            <a:spLocks noEditPoints="1" noChangeArrowheads="1"/>
          </p:cNvSpPr>
          <p:nvPr/>
        </p:nvSpPr>
        <p:spPr bwMode="auto">
          <a:xfrm rot="6828732">
            <a:off x="3461312" y="1645066"/>
            <a:ext cx="2663036" cy="2857999"/>
          </a:xfrm>
          <a:custGeom>
            <a:avLst/>
            <a:gdLst>
              <a:gd name="G0" fmla="+- 0 0 0"/>
              <a:gd name="G1" fmla="+- 8607 0 0"/>
              <a:gd name="T0" fmla="*/ 10800 w 21600"/>
              <a:gd name="T1" fmla="*/ 0 h 21600"/>
              <a:gd name="T2" fmla="*/ 0 w 21600"/>
              <a:gd name="T3" fmla="*/ 8638 h 21600"/>
              <a:gd name="T4" fmla="*/ 8607 w 21600"/>
              <a:gd name="T5" fmla="*/ 21600 h 21600"/>
              <a:gd name="T6" fmla="*/ 10800 w 21600"/>
              <a:gd name="T7" fmla="*/ 17277 h 21600"/>
              <a:gd name="T8" fmla="*/ 21600 w 21600"/>
              <a:gd name="T9" fmla="*/ 8638 h 21600"/>
              <a:gd name="T10" fmla="*/ 17694720 60000 65536"/>
              <a:gd name="T11" fmla="*/ 11796480 60000 65536"/>
              <a:gd name="T12" fmla="*/ 5898240 60000 65536"/>
              <a:gd name="T13" fmla="*/ 5898240 60000 65536"/>
              <a:gd name="T14" fmla="*/ 0 60000 65536"/>
              <a:gd name="T15" fmla="*/ 145 w 21600"/>
              <a:gd name="T16" fmla="*/ 145 h 21600"/>
              <a:gd name="T17" fmla="*/ 21409 w 21600"/>
              <a:gd name="T18" fmla="*/ 17106 h 21600"/>
            </a:gdLst>
            <a:ahLst/>
            <a:cxnLst>
              <a:cxn ang="T10">
                <a:pos x="T0" y="T1"/>
              </a:cxn>
              <a:cxn ang="T11">
                <a:pos x="T2" y="T3"/>
              </a:cxn>
              <a:cxn ang="T12">
                <a:pos x="T4" y="T5"/>
              </a:cxn>
              <a:cxn ang="T13">
                <a:pos x="T6" y="T7"/>
              </a:cxn>
              <a:cxn ang="T14">
                <a:pos x="T8" y="T9"/>
              </a:cxn>
            </a:cxnLst>
            <a:rect l="T15" t="T16" r="T17" b="T18"/>
            <a:pathLst>
              <a:path w="21600" h="21600">
                <a:moveTo>
                  <a:pt x="532" y="0"/>
                </a:moveTo>
                <a:cubicBezTo>
                  <a:pt x="238" y="0"/>
                  <a:pt x="0" y="238"/>
                  <a:pt x="0" y="532"/>
                </a:cubicBezTo>
                <a:lnTo>
                  <a:pt x="0" y="16745"/>
                </a:lnTo>
                <a:cubicBezTo>
                  <a:pt x="0" y="17039"/>
                  <a:pt x="238" y="17277"/>
                  <a:pt x="532" y="17277"/>
                </a:cubicBezTo>
                <a:lnTo>
                  <a:pt x="2623" y="17277"/>
                </a:lnTo>
                <a:lnTo>
                  <a:pt x="8607" y="21600"/>
                </a:lnTo>
                <a:lnTo>
                  <a:pt x="6515" y="17277"/>
                </a:lnTo>
                <a:lnTo>
                  <a:pt x="21016" y="17277"/>
                </a:lnTo>
                <a:cubicBezTo>
                  <a:pt x="21339" y="17277"/>
                  <a:pt x="21600" y="17039"/>
                  <a:pt x="21600" y="16745"/>
                </a:cubicBezTo>
                <a:lnTo>
                  <a:pt x="21600" y="532"/>
                </a:lnTo>
                <a:cubicBezTo>
                  <a:pt x="21600" y="238"/>
                  <a:pt x="21339" y="0"/>
                  <a:pt x="21016" y="0"/>
                </a:cubicBez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vert270" wrap="square" lIns="91440" tIns="45720" rIns="91440" bIns="45720" numCol="1" anchor="t" anchorCtr="0" compatLnSpc="1">
            <a:prstTxWarp prst="textNoShape">
              <a:avLst/>
            </a:prstTxWarp>
          </a:bodyPr>
          <a:lstStyle/>
          <a:p>
            <a:r>
              <a:rPr lang="en-AU" dirty="0" smtClean="0"/>
              <a:t>This is </a:t>
            </a:r>
          </a:p>
          <a:p>
            <a:endParaRPr lang="en-AU" dirty="0"/>
          </a:p>
          <a:p>
            <a:r>
              <a:rPr lang="en-AU" dirty="0" smtClean="0"/>
              <a:t>……………………………….</a:t>
            </a:r>
          </a:p>
          <a:p>
            <a:endParaRPr lang="en-AU" dirty="0"/>
          </a:p>
          <a:p>
            <a:r>
              <a:rPr lang="en-AU" dirty="0" smtClean="0"/>
              <a:t>Body!</a:t>
            </a:r>
          </a:p>
          <a:p>
            <a:endParaRPr lang="en-AU" dirty="0"/>
          </a:p>
          <a:p>
            <a:r>
              <a:rPr lang="en-AU" dirty="0" smtClean="0"/>
              <a:t>What I say GOES!!!</a:t>
            </a:r>
            <a:endParaRPr lang="en-AU" dirty="0"/>
          </a:p>
        </p:txBody>
      </p:sp>
      <p:sp>
        <p:nvSpPr>
          <p:cNvPr id="5" name="TextBox 4"/>
          <p:cNvSpPr txBox="1"/>
          <p:nvPr/>
        </p:nvSpPr>
        <p:spPr>
          <a:xfrm>
            <a:off x="4053840" y="5364480"/>
            <a:ext cx="2635658" cy="338554"/>
          </a:xfrm>
          <a:prstGeom prst="rect">
            <a:avLst/>
          </a:prstGeom>
          <a:noFill/>
        </p:spPr>
        <p:txBody>
          <a:bodyPr wrap="none" rtlCol="0">
            <a:spAutoFit/>
          </a:bodyPr>
          <a:lstStyle/>
          <a:p>
            <a:r>
              <a:rPr lang="en-AU" sz="1600" dirty="0" smtClean="0"/>
              <a:t>Draw yourself on this body</a:t>
            </a:r>
            <a:endParaRPr lang="en-AU" sz="1600" dirty="0"/>
          </a:p>
        </p:txBody>
      </p:sp>
    </p:spTree>
    <p:extLst>
      <p:ext uri="{BB962C8B-B14F-4D97-AF65-F5344CB8AC3E}">
        <p14:creationId xmlns:p14="http://schemas.microsoft.com/office/powerpoint/2010/main" val="25360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PowerPoint-Templat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zentacija1" id="{7B3D6A3C-2CFB-4733-AE06-8D1C07215BBC}" vid="{ECB175A9-6BDB-4667-9D02-AC92D945A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Children-PowerPoint-Template (1)</Template>
  <TotalTime>1109</TotalTime>
  <Words>1646</Words>
  <Application>Microsoft Office PowerPoint</Application>
  <PresentationFormat>On-screen Show (4:3)</PresentationFormat>
  <Paragraphs>226</Paragraphs>
  <Slides>31</Slides>
  <Notes>20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Children-PowerPoint-Template (1)</vt:lpstr>
      <vt:lpstr>Protective Behaviours</vt:lpstr>
      <vt:lpstr>Protective Behaviours My Body Safety Rules</vt:lpstr>
      <vt:lpstr>Group Agreements &amp; Confidentiality</vt:lpstr>
      <vt:lpstr>PowerPoint Presentation</vt:lpstr>
      <vt:lpstr>My body, My Rules We all have the right to feel safe, all of the time!  Protective Behaviours relates to keeping our body safe &amp; talking to a safe adult if we don’t feel safe.  We have the right to feel safe  We have the right to tell someone if we do not feel safe  </vt:lpstr>
      <vt:lpstr>My Body Safety Rules</vt:lpstr>
      <vt:lpstr>PowerPoint Presentation</vt:lpstr>
      <vt:lpstr>PowerPoint Presentation</vt:lpstr>
      <vt:lpstr>My Body is my Body and it Belongs to Me!</vt:lpstr>
      <vt:lpstr>PowerPoint Presentation</vt:lpstr>
      <vt:lpstr>Feelings &amp; Early Warning Signs</vt:lpstr>
      <vt:lpstr>PowerPoint Presentation</vt:lpstr>
      <vt:lpstr>PowerPoint Presentation</vt:lpstr>
      <vt:lpstr>PowerPoint Presentation</vt:lpstr>
      <vt:lpstr>Trace over the words and decorate the poster!</vt:lpstr>
      <vt:lpstr>PowerPoint Presentation</vt:lpstr>
      <vt:lpstr>Week 2 Traffic Light Model I have a safety network Secrets &amp; surprises! </vt:lpstr>
      <vt:lpstr>PowerPoint Presentation</vt:lpstr>
      <vt:lpstr>PowerPoint Presentation</vt:lpstr>
      <vt:lpstr>My body, My Rules We all have the right to feel safe, all of the time!  Protective Behaviours relates to keeping our body safe &amp; talking to a safe adult if we don’t feel safe.  We have the right to feel safe  We have the right to tell someone if we do not feel safe  </vt:lpstr>
      <vt:lpstr>PowerPoint Presentation</vt:lpstr>
      <vt:lpstr>PowerPoint Presentation</vt:lpstr>
      <vt:lpstr>PowerPoint Presentation</vt:lpstr>
      <vt:lpstr>PowerPoint Presentation</vt:lpstr>
      <vt:lpstr> Does anyone know what is different between a secret or a surprise????</vt:lpstr>
      <vt:lpstr>PowerPoint Presentation</vt:lpstr>
      <vt:lpstr>PowerPoint Presentation</vt:lpstr>
      <vt:lpstr>Quiz</vt:lpstr>
      <vt:lpstr>PowerPoint Presentation</vt:lpstr>
      <vt:lpstr>Week 3</vt:lpstr>
      <vt:lpstr>PowerPoint Presentation</vt:lpstr>
    </vt:vector>
  </TitlesOfParts>
  <Company>Wide Bay Sexual Assault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Angela Walters</dc:creator>
  <cp:lastModifiedBy>Angela Walters</cp:lastModifiedBy>
  <cp:revision>89</cp:revision>
  <cp:lastPrinted>2021-09-07T06:19:19Z</cp:lastPrinted>
  <dcterms:created xsi:type="dcterms:W3CDTF">2021-08-26T23:52:05Z</dcterms:created>
  <dcterms:modified xsi:type="dcterms:W3CDTF">2021-09-13T06:45:56Z</dcterms:modified>
</cp:coreProperties>
</file>